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136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7F52C7-16C2-4AA1-8E1B-375E318B367C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CFBBCF-4319-423C-8FFA-446901C0476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3EB9-BBD8-4F0F-AA52-8B66191E793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D97BD-BD5C-4B29-A003-029E75FB9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3EB9-BBD8-4F0F-AA52-8B66191E793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D97BD-BD5C-4B29-A003-029E75FB9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3EB9-BBD8-4F0F-AA52-8B66191E793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D97BD-BD5C-4B29-A003-029E75FB9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3EB9-BBD8-4F0F-AA52-8B66191E793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D97BD-BD5C-4B29-A003-029E75FB9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3EB9-BBD8-4F0F-AA52-8B66191E793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D97BD-BD5C-4B29-A003-029E75FB9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3EB9-BBD8-4F0F-AA52-8B66191E793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D97BD-BD5C-4B29-A003-029E75FB9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3EB9-BBD8-4F0F-AA52-8B66191E793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D97BD-BD5C-4B29-A003-029E75FB9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3EB9-BBD8-4F0F-AA52-8B66191E793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D97BD-BD5C-4B29-A003-029E75FB9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3EB9-BBD8-4F0F-AA52-8B66191E793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D97BD-BD5C-4B29-A003-029E75FB9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3EB9-BBD8-4F0F-AA52-8B66191E793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D97BD-BD5C-4B29-A003-029E75FB9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3EB9-BBD8-4F0F-AA52-8B66191E793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D97BD-BD5C-4B29-A003-029E75FB9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43EB9-BBD8-4F0F-AA52-8B66191E793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D97BD-BD5C-4B29-A003-029E75FB9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76200" y="138550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Cross-Channel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Support Hub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Roadmap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4038600" y="1143000"/>
            <a:ext cx="11781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0"/>
              </a:spcBef>
            </a:pPr>
            <a:r>
              <a:rPr lang="en-US" sz="1800" b="1" dirty="0" smtClean="0">
                <a:latin typeface="+mn-lt"/>
              </a:rPr>
              <a:t>Q3 2012</a:t>
            </a:r>
            <a:endParaRPr lang="en-US" sz="1800" b="1" dirty="0">
              <a:latin typeface="+mn-lt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1295400" y="1143000"/>
            <a:ext cx="11775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0"/>
              </a:spcBef>
            </a:pPr>
            <a:r>
              <a:rPr lang="en-US" b="1" dirty="0" smtClean="0"/>
              <a:t>Q2 2012	</a:t>
            </a:r>
            <a:endParaRPr lang="en-US" sz="1800" b="1" dirty="0">
              <a:latin typeface="+mn-lt"/>
            </a:endParaRPr>
          </a:p>
        </p:txBody>
      </p:sp>
      <p:sp>
        <p:nvSpPr>
          <p:cNvPr id="16" name="Text Box 25"/>
          <p:cNvSpPr txBox="1">
            <a:spLocks noChangeArrowheads="1"/>
          </p:cNvSpPr>
          <p:nvPr/>
        </p:nvSpPr>
        <p:spPr bwMode="auto">
          <a:xfrm>
            <a:off x="6705600" y="1143000"/>
            <a:ext cx="124518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0"/>
              </a:spcBef>
            </a:pPr>
            <a:r>
              <a:rPr lang="en-US" b="1" dirty="0" smtClean="0"/>
              <a:t>Q4 2012</a:t>
            </a:r>
            <a:endParaRPr lang="en-US" sz="1800" b="1" dirty="0">
              <a:latin typeface="+mn-lt"/>
            </a:endParaRPr>
          </a:p>
        </p:txBody>
      </p:sp>
      <p:sp>
        <p:nvSpPr>
          <p:cNvPr id="21" name="Text Box 17"/>
          <p:cNvSpPr txBox="1">
            <a:spLocks noChangeArrowheads="1"/>
          </p:cNvSpPr>
          <p:nvPr/>
        </p:nvSpPr>
        <p:spPr bwMode="auto">
          <a:xfrm>
            <a:off x="1316635" y="3214057"/>
            <a:ext cx="1909763" cy="32316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0" hangingPunct="0"/>
            <a:r>
              <a:rPr lang="en-US" sz="1200" u="sng" dirty="0" smtClean="0">
                <a:solidFill>
                  <a:schemeClr val="bg1"/>
                </a:solidFill>
                <a:latin typeface="+mn-lt"/>
              </a:rPr>
              <a:t>Major Themes: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Ease of use, new GUI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Drag &amp; drop design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Centralized  libraries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Ad-hoc  data exploration &amp; visual selection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Integrated analytics (historical &amp; predictive)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Cross-channel execution &amp; contact history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</a:rPr>
              <a:t>Performance improvements</a:t>
            </a:r>
            <a:endParaRPr lang="en-US" sz="1200" dirty="0" smtClean="0">
              <a:solidFill>
                <a:schemeClr val="bg1"/>
              </a:solidFill>
              <a:latin typeface="+mn-lt"/>
            </a:endParaRPr>
          </a:p>
          <a:p>
            <a:pPr algn="l" eaLnBrk="0" hangingPunct="0"/>
            <a:endParaRPr lang="en-US" sz="1200" dirty="0" smtClean="0">
              <a:solidFill>
                <a:schemeClr val="bg1"/>
              </a:solidFill>
              <a:latin typeface="+mn-lt"/>
            </a:endParaRPr>
          </a:p>
          <a:p>
            <a:pPr marL="117475" indent="-117475" algn="l" eaLnBrk="0" hangingPunct="0">
              <a:buFont typeface="Arial" pitchFamily="34" charset="0"/>
              <a:buChar char="•"/>
            </a:pPr>
            <a:endParaRPr lang="en-US" sz="1200" dirty="0" smtClean="0">
              <a:solidFill>
                <a:schemeClr val="bg1"/>
              </a:solidFill>
              <a:latin typeface="+mn-lt"/>
            </a:endParaRPr>
          </a:p>
          <a:p>
            <a:pPr marL="117475" indent="-117475" algn="l" eaLnBrk="0" hangingPunct="0"/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4" name="Chevron 23"/>
          <p:cNvSpPr/>
          <p:nvPr/>
        </p:nvSpPr>
        <p:spPr>
          <a:xfrm>
            <a:off x="914400" y="1524000"/>
            <a:ext cx="1905000" cy="30480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Wave 1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685800" y="1905000"/>
            <a:ext cx="2362200" cy="44958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Content Analysis and Process Framework</a:t>
            </a:r>
          </a:p>
          <a:p>
            <a:pPr algn="ctr"/>
            <a:endParaRPr lang="en-US" sz="1600" b="1" dirty="0"/>
          </a:p>
          <a:p>
            <a:r>
              <a:rPr lang="en-US" sz="1400" u="sng" dirty="0" smtClean="0"/>
              <a:t>Goals: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Develop Support doc review </a:t>
            </a:r>
            <a:r>
              <a:rPr lang="en-US" sz="1400" dirty="0"/>
              <a:t>w</a:t>
            </a:r>
            <a:r>
              <a:rPr lang="en-US" sz="1400" dirty="0" smtClean="0"/>
              <a:t>orkflow </a:t>
            </a:r>
            <a:r>
              <a:rPr lang="en-US" sz="1400" dirty="0"/>
              <a:t>p</a:t>
            </a:r>
            <a:r>
              <a:rPr lang="en-US" sz="1400" dirty="0" smtClean="0"/>
              <a:t>rocess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Complete portal inventory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Prioritize future portal content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Manage audience/access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Conduct needs analysis with SME Content Contributors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Develop framework and training outlines for SME Content Contributors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Update portal navigation</a:t>
            </a:r>
            <a:endParaRPr lang="en-US" sz="1400" dirty="0"/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Post Best Practices</a:t>
            </a:r>
          </a:p>
        </p:txBody>
      </p:sp>
      <p:sp>
        <p:nvSpPr>
          <p:cNvPr id="26" name="Chevron 25"/>
          <p:cNvSpPr/>
          <p:nvPr/>
        </p:nvSpPr>
        <p:spPr>
          <a:xfrm>
            <a:off x="3657600" y="1524000"/>
            <a:ext cx="1905000" cy="30480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Wave 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8" name="Chevron 27"/>
          <p:cNvSpPr/>
          <p:nvPr/>
        </p:nvSpPr>
        <p:spPr>
          <a:xfrm>
            <a:off x="6400800" y="1524000"/>
            <a:ext cx="1905000" cy="30480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Wave 3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3429000" y="1905000"/>
            <a:ext cx="2362200" cy="44958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Content Collaboration, Standards and Training</a:t>
            </a:r>
          </a:p>
          <a:p>
            <a:pPr algn="ctr"/>
            <a:endParaRPr lang="en-US" sz="1600" b="1" dirty="0"/>
          </a:p>
          <a:p>
            <a:r>
              <a:rPr lang="en-US" sz="1400" u="sng" dirty="0" smtClean="0"/>
              <a:t>Goals: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Create standard </a:t>
            </a:r>
            <a:r>
              <a:rPr lang="en-US" sz="1400" dirty="0" err="1" smtClean="0"/>
              <a:t>prereq</a:t>
            </a:r>
            <a:r>
              <a:rPr lang="en-US" sz="1400" dirty="0" smtClean="0"/>
              <a:t> training for SME Content Contributors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Establish formal agreement/project plans for posting content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Create editing checklists and quick references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Create search tips ref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Incorporate search and usage reporting into future content development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Establish template guidelines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248400" y="1905000"/>
            <a:ext cx="2362200" cy="44958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Evaluate User Engagement, Increase Content Offerings</a:t>
            </a:r>
          </a:p>
          <a:p>
            <a:pPr algn="ctr"/>
            <a:endParaRPr lang="en-US" sz="1600" b="1" dirty="0"/>
          </a:p>
          <a:p>
            <a:r>
              <a:rPr lang="en-US" sz="1400" u="sng" dirty="0" smtClean="0"/>
              <a:t>Goals: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Create Support Hub tour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Evaluate/improve content dev/review workflow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Establish formal feedback system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Identify SME owners for Community forums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Develop Community forum workflow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Evaluate content links and cross-references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Establish 2013 UX goals</a:t>
            </a:r>
          </a:p>
          <a:p>
            <a:pPr>
              <a:buFont typeface="Wingdings" pitchFamily="2" charset="2"/>
              <a:buChar char="Ø"/>
            </a:pPr>
            <a:endParaRPr lang="en-US" sz="1400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76200" y="138550"/>
            <a:ext cx="8915400" cy="77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Cross-Channel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Support Hub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Roadmap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2514600" y="914400"/>
            <a:ext cx="3581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0"/>
              </a:spcBef>
            </a:pPr>
            <a:r>
              <a:rPr lang="en-US" b="1" dirty="0" smtClean="0"/>
              <a:t>Q2 2012 – Progress Update	</a:t>
            </a:r>
            <a:endParaRPr lang="en-US" sz="1800" b="1" dirty="0">
              <a:latin typeface="+mn-lt"/>
            </a:endParaRPr>
          </a:p>
        </p:txBody>
      </p:sp>
      <p:sp>
        <p:nvSpPr>
          <p:cNvPr id="21" name="Text Box 17"/>
          <p:cNvSpPr txBox="1">
            <a:spLocks noChangeArrowheads="1"/>
          </p:cNvSpPr>
          <p:nvPr/>
        </p:nvSpPr>
        <p:spPr bwMode="auto">
          <a:xfrm>
            <a:off x="1316635" y="3214057"/>
            <a:ext cx="1909763" cy="32316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0" hangingPunct="0"/>
            <a:r>
              <a:rPr lang="en-US" sz="1200" u="sng" dirty="0" smtClean="0">
                <a:solidFill>
                  <a:schemeClr val="bg1"/>
                </a:solidFill>
                <a:latin typeface="+mn-lt"/>
              </a:rPr>
              <a:t>Major Themes: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Ease of use, new GUI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Drag &amp; drop design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Centralized  libraries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Ad-hoc  data exploration &amp; visual selection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Integrated analytics (historical &amp; predictive)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Cross-channel execution &amp; contact history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</a:rPr>
              <a:t>Performance improvements</a:t>
            </a:r>
            <a:endParaRPr lang="en-US" sz="1200" dirty="0" smtClean="0">
              <a:solidFill>
                <a:schemeClr val="bg1"/>
              </a:solidFill>
              <a:latin typeface="+mn-lt"/>
            </a:endParaRPr>
          </a:p>
          <a:p>
            <a:pPr algn="l" eaLnBrk="0" hangingPunct="0"/>
            <a:endParaRPr lang="en-US" sz="1200" dirty="0" smtClean="0">
              <a:solidFill>
                <a:schemeClr val="bg1"/>
              </a:solidFill>
              <a:latin typeface="+mn-lt"/>
            </a:endParaRPr>
          </a:p>
          <a:p>
            <a:pPr marL="117475" indent="-117475" algn="l" eaLnBrk="0" hangingPunct="0">
              <a:buFont typeface="Arial" pitchFamily="34" charset="0"/>
              <a:buChar char="•"/>
            </a:pPr>
            <a:endParaRPr lang="en-US" sz="1200" dirty="0" smtClean="0">
              <a:solidFill>
                <a:schemeClr val="bg1"/>
              </a:solidFill>
              <a:latin typeface="+mn-lt"/>
            </a:endParaRPr>
          </a:p>
          <a:p>
            <a:pPr marL="117475" indent="-117475" algn="l" eaLnBrk="0" hangingPunct="0"/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4" name="Chevron 23"/>
          <p:cNvSpPr/>
          <p:nvPr/>
        </p:nvSpPr>
        <p:spPr>
          <a:xfrm>
            <a:off x="762000" y="1524000"/>
            <a:ext cx="1905000" cy="30480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Goals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381000" y="1905000"/>
            <a:ext cx="2590800" cy="47244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Content Analysis and Process Framework</a:t>
            </a:r>
          </a:p>
          <a:p>
            <a:pPr algn="ctr">
              <a:buFont typeface="Wingdings" pitchFamily="2" charset="2"/>
              <a:buChar char="Ø"/>
            </a:pPr>
            <a:endParaRPr lang="en-US" sz="1600" b="1" dirty="0"/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Develop Support doc review </a:t>
            </a:r>
            <a:r>
              <a:rPr lang="en-US" sz="1400" dirty="0"/>
              <a:t>w</a:t>
            </a:r>
            <a:r>
              <a:rPr lang="en-US" sz="1400" dirty="0" smtClean="0"/>
              <a:t>orkflow </a:t>
            </a:r>
            <a:r>
              <a:rPr lang="en-US" sz="1400" dirty="0"/>
              <a:t>p</a:t>
            </a:r>
            <a:r>
              <a:rPr lang="en-US" sz="1400" dirty="0" smtClean="0"/>
              <a:t>rocess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Complete portal inventory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Prioritize future portal content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Manage audience/access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Conduct needs analysis with SME Content Contributors (Client Eng, </a:t>
            </a:r>
            <a:r>
              <a:rPr lang="en-US" sz="1400" dirty="0" err="1" smtClean="0"/>
              <a:t>Rel</a:t>
            </a:r>
            <a:r>
              <a:rPr lang="en-US" sz="1400" dirty="0" smtClean="0"/>
              <a:t> Readiness)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Develop framework and training outlines for SME Content Contributors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Update portal navigation</a:t>
            </a:r>
            <a:endParaRPr lang="en-US" sz="1400" dirty="0"/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Post Best Practices</a:t>
            </a:r>
          </a:p>
        </p:txBody>
      </p:sp>
      <p:sp>
        <p:nvSpPr>
          <p:cNvPr id="13" name="Text Box 17"/>
          <p:cNvSpPr txBox="1">
            <a:spLocks noChangeArrowheads="1"/>
          </p:cNvSpPr>
          <p:nvPr/>
        </p:nvSpPr>
        <p:spPr bwMode="auto">
          <a:xfrm>
            <a:off x="4669435" y="3214057"/>
            <a:ext cx="1909763" cy="286232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0" hangingPunct="0"/>
            <a:r>
              <a:rPr lang="en-US" sz="1200" u="sng" dirty="0" smtClean="0">
                <a:solidFill>
                  <a:schemeClr val="bg1"/>
                </a:solidFill>
                <a:latin typeface="+mn-lt"/>
              </a:rPr>
              <a:t>Major Themes: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Ease of use, new GUI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Drag &amp; drop design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Centralized  libraries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Ad-hoc  data exploration &amp; visual selection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Integrated analytics (historical &amp; predictive)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Cross-channel execution &amp; contact history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</a:rPr>
              <a:t>Performance improvements</a:t>
            </a:r>
            <a:endParaRPr lang="en-US" sz="1200" dirty="0" smtClean="0">
              <a:solidFill>
                <a:schemeClr val="bg1"/>
              </a:solidFill>
              <a:latin typeface="+mn-lt"/>
            </a:endParaRPr>
          </a:p>
          <a:p>
            <a:pPr algn="l" eaLnBrk="0" hangingPunct="0"/>
            <a:endParaRPr lang="en-US" sz="1200" dirty="0" smtClean="0">
              <a:solidFill>
                <a:schemeClr val="bg1"/>
              </a:solidFill>
              <a:latin typeface="+mn-lt"/>
            </a:endParaRPr>
          </a:p>
          <a:p>
            <a:pPr marL="117475" indent="-117475" algn="l" eaLnBrk="0" hangingPunct="0">
              <a:buFont typeface="Arial" pitchFamily="34" charset="0"/>
              <a:buChar char="•"/>
            </a:pPr>
            <a:endParaRPr lang="en-US" sz="1200" dirty="0" smtClean="0">
              <a:solidFill>
                <a:schemeClr val="bg1"/>
              </a:solidFill>
              <a:latin typeface="+mn-lt"/>
            </a:endParaRPr>
          </a:p>
          <a:p>
            <a:pPr marL="117475" indent="-117475" algn="l" eaLnBrk="0" hangingPunct="0"/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276600" y="1905000"/>
            <a:ext cx="2514600" cy="47244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Content Analysis and Process Framework</a:t>
            </a:r>
          </a:p>
          <a:p>
            <a:pPr algn="ctr"/>
            <a:endParaRPr lang="en-US" sz="1600" b="1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sz="1400" dirty="0" smtClean="0">
                <a:solidFill>
                  <a:schemeClr val="bg1"/>
                </a:solidFill>
              </a:rPr>
              <a:t>Support Doc draft and review process: over 40 topics added or updated</a:t>
            </a:r>
          </a:p>
          <a:p>
            <a:pPr>
              <a:buFont typeface="Wingdings" pitchFamily="2" charset="2"/>
              <a:buChar char="ü"/>
            </a:pPr>
            <a:r>
              <a:rPr lang="en-US" sz="1400" dirty="0" smtClean="0">
                <a:solidFill>
                  <a:schemeClr val="bg1"/>
                </a:solidFill>
              </a:rPr>
              <a:t>Developed draft process and outline for Implementation  Ops Guide</a:t>
            </a:r>
          </a:p>
          <a:p>
            <a:pPr>
              <a:buFont typeface="Wingdings" pitchFamily="2" charset="2"/>
              <a:buChar char="ü"/>
            </a:pPr>
            <a:r>
              <a:rPr lang="en-US" sz="1400" dirty="0" smtClean="0">
                <a:solidFill>
                  <a:schemeClr val="bg1"/>
                </a:solidFill>
              </a:rPr>
              <a:t>Designed initial curriculum for SME Content Contributor training</a:t>
            </a:r>
          </a:p>
          <a:p>
            <a:pPr>
              <a:buFont typeface="Wingdings" pitchFamily="2" charset="2"/>
              <a:buChar char="ü"/>
            </a:pPr>
            <a:r>
              <a:rPr lang="en-US" sz="1400" dirty="0" smtClean="0">
                <a:solidFill>
                  <a:schemeClr val="bg1"/>
                </a:solidFill>
              </a:rPr>
              <a:t>Updated portal navigation</a:t>
            </a:r>
          </a:p>
          <a:p>
            <a:pPr>
              <a:buFont typeface="Wingdings" pitchFamily="2" charset="2"/>
              <a:buChar char="ü"/>
            </a:pPr>
            <a:r>
              <a:rPr lang="en-US" sz="1400" dirty="0" smtClean="0">
                <a:solidFill>
                  <a:schemeClr val="bg1"/>
                </a:solidFill>
              </a:rPr>
              <a:t>Posted Best Practices and  tutorial cross references to YouTube channel.</a:t>
            </a:r>
          </a:p>
          <a:p>
            <a:pPr>
              <a:buFont typeface="Wingdings" pitchFamily="2" charset="2"/>
              <a:buChar char="ü"/>
            </a:pPr>
            <a:r>
              <a:rPr lang="en-US" sz="1400" dirty="0" smtClean="0">
                <a:solidFill>
                  <a:schemeClr val="bg1"/>
                </a:solidFill>
              </a:rPr>
              <a:t>Created “living” content inventory document </a:t>
            </a:r>
          </a:p>
        </p:txBody>
      </p:sp>
      <p:sp>
        <p:nvSpPr>
          <p:cNvPr id="15" name="Chevron 14"/>
          <p:cNvSpPr/>
          <p:nvPr/>
        </p:nvSpPr>
        <p:spPr>
          <a:xfrm>
            <a:off x="3581400" y="1524000"/>
            <a:ext cx="1905000" cy="30480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Results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7" name="Chevron 16"/>
          <p:cNvSpPr/>
          <p:nvPr/>
        </p:nvSpPr>
        <p:spPr>
          <a:xfrm>
            <a:off x="6629400" y="1524000"/>
            <a:ext cx="1752600" cy="30480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More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248400" y="1905000"/>
            <a:ext cx="2590800" cy="47244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/>
          </a:p>
          <a:p>
            <a:pPr>
              <a:buFont typeface="Wingdings" pitchFamily="2" charset="2"/>
              <a:buChar char="v"/>
            </a:pPr>
            <a:r>
              <a:rPr lang="en-US" sz="1400" dirty="0" smtClean="0"/>
              <a:t>Requested URL redirect  via crosschannelsupporthub.com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/>
              <a:t> Contributed to marketing’s Usage &amp; Style Guide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/>
              <a:t> Assisted with </a:t>
            </a:r>
            <a:r>
              <a:rPr lang="en-US" sz="1400" dirty="0" err="1" smtClean="0"/>
              <a:t>onboarding</a:t>
            </a:r>
            <a:r>
              <a:rPr lang="en-US" sz="1400" dirty="0" smtClean="0"/>
              <a:t> technical writer, John Douglass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/>
              <a:t> Clarified official support portal name (Cross-Channel Support Hub)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/>
              <a:t> Researched strategy/workaround to manage MindTouch user notifications  (future notifications will be branded as </a:t>
            </a:r>
            <a:r>
              <a:rPr lang="en-US" sz="1400" dirty="0" err="1" smtClean="0"/>
              <a:t>ClickSquared</a:t>
            </a:r>
            <a:r>
              <a:rPr lang="en-US" sz="1400" dirty="0" smtClean="0"/>
              <a:t>)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/>
              <a:t>Researched video hosting options to make “long” (&gt;15 </a:t>
            </a:r>
            <a:r>
              <a:rPr lang="en-US" sz="1400" dirty="0" err="1" smtClean="0"/>
              <a:t>mins</a:t>
            </a:r>
            <a:r>
              <a:rPr lang="en-US" sz="1400" dirty="0" smtClean="0"/>
              <a:t>) videos available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/>
              <a:t>Attended  multiple product training sessions</a:t>
            </a:r>
          </a:p>
          <a:p>
            <a:pPr>
              <a:buFont typeface="Wingdings" pitchFamily="2" charset="2"/>
              <a:buChar char="v"/>
            </a:pPr>
            <a:endParaRPr lang="en-US" sz="14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76200" y="138550"/>
            <a:ext cx="8915400" cy="77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Cross-Channel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Support Hub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Roadmap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2514600" y="914400"/>
            <a:ext cx="3581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0"/>
              </a:spcBef>
            </a:pPr>
            <a:r>
              <a:rPr lang="en-US" b="1" dirty="0" smtClean="0"/>
              <a:t>Q3 2012 – Progress Update	</a:t>
            </a:r>
            <a:endParaRPr lang="en-US" sz="1800" b="1" dirty="0">
              <a:latin typeface="+mn-lt"/>
            </a:endParaRPr>
          </a:p>
        </p:txBody>
      </p:sp>
      <p:sp>
        <p:nvSpPr>
          <p:cNvPr id="21" name="Text Box 17"/>
          <p:cNvSpPr txBox="1">
            <a:spLocks noChangeArrowheads="1"/>
          </p:cNvSpPr>
          <p:nvPr/>
        </p:nvSpPr>
        <p:spPr bwMode="auto">
          <a:xfrm>
            <a:off x="1316635" y="3214057"/>
            <a:ext cx="1909763" cy="32316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0" hangingPunct="0"/>
            <a:r>
              <a:rPr lang="en-US" sz="1200" u="sng" dirty="0" smtClean="0">
                <a:solidFill>
                  <a:schemeClr val="bg1"/>
                </a:solidFill>
                <a:latin typeface="+mn-lt"/>
              </a:rPr>
              <a:t>Major Themes: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Ease of use, new GUI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Drag &amp; drop design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Centralized  libraries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Ad-hoc  data exploration &amp; visual selection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Integrated analytics (historical &amp; predictive)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Cross-channel execution &amp; contact history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</a:rPr>
              <a:t>Performance improvements</a:t>
            </a:r>
            <a:endParaRPr lang="en-US" sz="1200" dirty="0" smtClean="0">
              <a:solidFill>
                <a:schemeClr val="bg1"/>
              </a:solidFill>
              <a:latin typeface="+mn-lt"/>
            </a:endParaRPr>
          </a:p>
          <a:p>
            <a:pPr algn="l" eaLnBrk="0" hangingPunct="0"/>
            <a:endParaRPr lang="en-US" sz="1200" dirty="0" smtClean="0">
              <a:solidFill>
                <a:schemeClr val="bg1"/>
              </a:solidFill>
              <a:latin typeface="+mn-lt"/>
            </a:endParaRPr>
          </a:p>
          <a:p>
            <a:pPr marL="117475" indent="-117475" algn="l" eaLnBrk="0" hangingPunct="0">
              <a:buFont typeface="Arial" pitchFamily="34" charset="0"/>
              <a:buChar char="•"/>
            </a:pPr>
            <a:endParaRPr lang="en-US" sz="1200" dirty="0" smtClean="0">
              <a:solidFill>
                <a:schemeClr val="bg1"/>
              </a:solidFill>
              <a:latin typeface="+mn-lt"/>
            </a:endParaRPr>
          </a:p>
          <a:p>
            <a:pPr marL="117475" indent="-117475" algn="l" eaLnBrk="0" hangingPunct="0"/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4" name="Chevron 23"/>
          <p:cNvSpPr/>
          <p:nvPr/>
        </p:nvSpPr>
        <p:spPr>
          <a:xfrm>
            <a:off x="762000" y="1524000"/>
            <a:ext cx="1905000" cy="30480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Goals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3" name="Text Box 17"/>
          <p:cNvSpPr txBox="1">
            <a:spLocks noChangeArrowheads="1"/>
          </p:cNvSpPr>
          <p:nvPr/>
        </p:nvSpPr>
        <p:spPr bwMode="auto">
          <a:xfrm>
            <a:off x="4669435" y="3214057"/>
            <a:ext cx="1909763" cy="286232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0" hangingPunct="0"/>
            <a:r>
              <a:rPr lang="en-US" sz="1200" u="sng" dirty="0" smtClean="0">
                <a:solidFill>
                  <a:schemeClr val="bg1"/>
                </a:solidFill>
                <a:latin typeface="+mn-lt"/>
              </a:rPr>
              <a:t>Major Themes: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Ease of use, new GUI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Drag &amp; drop design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Centralized  libraries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Ad-hoc  data exploration &amp; visual selection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Integrated analytics (historical &amp; predictive)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Cross-channel execution &amp; contact history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</a:rPr>
              <a:t>Performance improvements</a:t>
            </a:r>
            <a:endParaRPr lang="en-US" sz="1200" dirty="0" smtClean="0">
              <a:solidFill>
                <a:schemeClr val="bg1"/>
              </a:solidFill>
              <a:latin typeface="+mn-lt"/>
            </a:endParaRPr>
          </a:p>
          <a:p>
            <a:pPr algn="l" eaLnBrk="0" hangingPunct="0"/>
            <a:endParaRPr lang="en-US" sz="1200" dirty="0" smtClean="0">
              <a:solidFill>
                <a:schemeClr val="bg1"/>
              </a:solidFill>
              <a:latin typeface="+mn-lt"/>
            </a:endParaRPr>
          </a:p>
          <a:p>
            <a:pPr marL="117475" indent="-117475" algn="l" eaLnBrk="0" hangingPunct="0">
              <a:buFont typeface="Arial" pitchFamily="34" charset="0"/>
              <a:buChar char="•"/>
            </a:pPr>
            <a:endParaRPr lang="en-US" sz="1200" dirty="0" smtClean="0">
              <a:solidFill>
                <a:schemeClr val="bg1"/>
              </a:solidFill>
              <a:latin typeface="+mn-lt"/>
            </a:endParaRPr>
          </a:p>
          <a:p>
            <a:pPr marL="117475" indent="-117475" algn="l" eaLnBrk="0" hangingPunct="0"/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276600" y="1905000"/>
            <a:ext cx="2514600" cy="47244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Content Collaboration, Standards and Training</a:t>
            </a:r>
          </a:p>
          <a:p>
            <a:pPr algn="ctr"/>
            <a:endParaRPr lang="en-US" sz="1600" b="1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sz="1400" dirty="0" smtClean="0">
                <a:solidFill>
                  <a:schemeClr val="bg1"/>
                </a:solidFill>
              </a:rPr>
              <a:t>Refined Support Doc draft process</a:t>
            </a:r>
          </a:p>
          <a:p>
            <a:pPr>
              <a:buFont typeface="Wingdings" pitchFamily="2" charset="2"/>
              <a:buChar char="ü"/>
            </a:pPr>
            <a:r>
              <a:rPr lang="en-US" sz="1400" dirty="0" smtClean="0">
                <a:solidFill>
                  <a:schemeClr val="bg1"/>
                </a:solidFill>
              </a:rPr>
              <a:t>Developed </a:t>
            </a:r>
            <a:r>
              <a:rPr lang="en-US" sz="1400" dirty="0" err="1" smtClean="0">
                <a:solidFill>
                  <a:schemeClr val="bg1"/>
                </a:solidFill>
              </a:rPr>
              <a:t>onboarding</a:t>
            </a:r>
            <a:r>
              <a:rPr lang="en-US" sz="1400" dirty="0" smtClean="0">
                <a:solidFill>
                  <a:schemeClr val="bg1"/>
                </a:solidFill>
              </a:rPr>
              <a:t> plan for tech writer</a:t>
            </a:r>
          </a:p>
          <a:p>
            <a:pPr>
              <a:buFont typeface="Wingdings" pitchFamily="2" charset="2"/>
              <a:buChar char="ü"/>
            </a:pPr>
            <a:r>
              <a:rPr lang="en-US" sz="1400" dirty="0" smtClean="0">
                <a:solidFill>
                  <a:schemeClr val="bg1"/>
                </a:solidFill>
              </a:rPr>
              <a:t>Completed initial analysis for SME Content Contributor training</a:t>
            </a:r>
          </a:p>
          <a:p>
            <a:pPr>
              <a:buFont typeface="Wingdings" pitchFamily="2" charset="2"/>
              <a:buChar char="ü"/>
            </a:pPr>
            <a:r>
              <a:rPr lang="en-US" sz="1400" dirty="0" smtClean="0">
                <a:solidFill>
                  <a:schemeClr val="bg1"/>
                </a:solidFill>
              </a:rPr>
              <a:t>Added separate playlist for </a:t>
            </a:r>
            <a:r>
              <a:rPr lang="en-US" sz="1400" dirty="0" err="1" smtClean="0">
                <a:solidFill>
                  <a:schemeClr val="bg1"/>
                </a:solidFill>
              </a:rPr>
              <a:t>clickSOCIAL</a:t>
            </a:r>
            <a:r>
              <a:rPr lang="en-US" sz="1400" dirty="0" smtClean="0">
                <a:solidFill>
                  <a:schemeClr val="bg1"/>
                </a:solidFill>
              </a:rPr>
              <a:t> promo videos</a:t>
            </a:r>
          </a:p>
          <a:p>
            <a:pPr>
              <a:buFont typeface="Wingdings" pitchFamily="2" charset="2"/>
              <a:buChar char="ü"/>
            </a:pPr>
            <a:r>
              <a:rPr lang="en-US" sz="1400" dirty="0" smtClean="0">
                <a:solidFill>
                  <a:schemeClr val="bg1"/>
                </a:solidFill>
              </a:rPr>
              <a:t>Successfully transitioned Release Notes development process to  Product Owner</a:t>
            </a:r>
          </a:p>
          <a:p>
            <a:pPr>
              <a:buFont typeface="Wingdings" pitchFamily="2" charset="2"/>
              <a:buChar char="ü"/>
            </a:pPr>
            <a:r>
              <a:rPr lang="en-US" sz="1400" dirty="0" smtClean="0">
                <a:solidFill>
                  <a:schemeClr val="bg1"/>
                </a:solidFill>
              </a:rPr>
              <a:t>Updated checklists and references</a:t>
            </a:r>
          </a:p>
          <a:p>
            <a:pPr>
              <a:buFont typeface="Wingdings" pitchFamily="2" charset="2"/>
              <a:buChar char="ü"/>
            </a:pPr>
            <a:r>
              <a:rPr lang="en-US" sz="1400" dirty="0" smtClean="0">
                <a:solidFill>
                  <a:schemeClr val="bg1"/>
                </a:solidFill>
              </a:rPr>
              <a:t>Updated home page image icons</a:t>
            </a:r>
          </a:p>
          <a:p>
            <a:pPr>
              <a:buFont typeface="Wingdings" pitchFamily="2" charset="2"/>
              <a:buChar char="ü"/>
            </a:pPr>
            <a:r>
              <a:rPr lang="en-US" sz="1400" dirty="0" smtClean="0">
                <a:solidFill>
                  <a:schemeClr val="bg1"/>
                </a:solidFill>
              </a:rPr>
              <a:t>Create Release Notes templates</a:t>
            </a:r>
          </a:p>
        </p:txBody>
      </p:sp>
      <p:sp>
        <p:nvSpPr>
          <p:cNvPr id="15" name="Chevron 14"/>
          <p:cNvSpPr/>
          <p:nvPr/>
        </p:nvSpPr>
        <p:spPr>
          <a:xfrm>
            <a:off x="3581400" y="1524000"/>
            <a:ext cx="1905000" cy="30480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Results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7" name="Chevron 16"/>
          <p:cNvSpPr/>
          <p:nvPr/>
        </p:nvSpPr>
        <p:spPr>
          <a:xfrm>
            <a:off x="6629400" y="1524000"/>
            <a:ext cx="1752600" cy="30480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More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248400" y="1905000"/>
            <a:ext cx="2590800" cy="48768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/>
          </a:p>
          <a:p>
            <a:pPr>
              <a:buFont typeface="Wingdings" pitchFamily="2" charset="2"/>
              <a:buChar char="v"/>
            </a:pPr>
            <a:r>
              <a:rPr lang="en-US" sz="1400" dirty="0" smtClean="0"/>
              <a:t>Recommended enterprise video hosting solution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/>
              <a:t>Created support demo for summit user conference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/>
              <a:t> Developing image library for single-sourcing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/>
              <a:t>Documented process for updating user guide topics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/>
              <a:t>Launched successful test of email campaign to increase support portal awareness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/>
              <a:t>Contributed to sample </a:t>
            </a:r>
            <a:r>
              <a:rPr lang="en-US" sz="1400" dirty="0" err="1" smtClean="0"/>
              <a:t>FaceBook</a:t>
            </a:r>
            <a:r>
              <a:rPr lang="en-US" sz="1400" dirty="0" smtClean="0"/>
              <a:t> pages for </a:t>
            </a:r>
            <a:r>
              <a:rPr lang="en-US" sz="1400" dirty="0" err="1" smtClean="0"/>
              <a:t>clickSOCIAL</a:t>
            </a:r>
            <a:r>
              <a:rPr lang="en-US" sz="1400" dirty="0" smtClean="0"/>
              <a:t> training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/>
              <a:t>Revised FAQs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/>
              <a:t> 27% increase in content contributor roles (authors, editors, </a:t>
            </a:r>
            <a:r>
              <a:rPr lang="en-US" sz="1400" dirty="0" err="1" smtClean="0"/>
              <a:t>admins</a:t>
            </a:r>
            <a:r>
              <a:rPr lang="en-US" sz="1400" dirty="0" smtClean="0"/>
              <a:t>)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/>
              <a:t>17% increase in users (new logins)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/>
              <a:t>48% of all content edited during Q3</a:t>
            </a:r>
          </a:p>
          <a:p>
            <a:pPr>
              <a:buFont typeface="Wingdings" pitchFamily="2" charset="2"/>
              <a:buChar char="v"/>
            </a:pPr>
            <a:endParaRPr lang="en-US" sz="1400" dirty="0" smtClean="0"/>
          </a:p>
          <a:p>
            <a:pPr>
              <a:buFont typeface="Wingdings" pitchFamily="2" charset="2"/>
              <a:buChar char="v"/>
            </a:pPr>
            <a:endParaRPr lang="en-US" sz="1400" dirty="0" smtClean="0"/>
          </a:p>
        </p:txBody>
      </p:sp>
      <p:sp>
        <p:nvSpPr>
          <p:cNvPr id="12" name="Rounded Rectangle 11"/>
          <p:cNvSpPr/>
          <p:nvPr/>
        </p:nvSpPr>
        <p:spPr>
          <a:xfrm>
            <a:off x="457200" y="1981200"/>
            <a:ext cx="2362200" cy="44958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Content Collaboration, Standards and Training</a:t>
            </a:r>
          </a:p>
          <a:p>
            <a:pPr algn="ctr"/>
            <a:endParaRPr lang="en-US" sz="1600" b="1" dirty="0"/>
          </a:p>
          <a:p>
            <a:r>
              <a:rPr lang="en-US" sz="1400" u="sng" dirty="0" smtClean="0"/>
              <a:t>Goals: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Create standard </a:t>
            </a:r>
            <a:r>
              <a:rPr lang="en-US" sz="1400" dirty="0" err="1" smtClean="0"/>
              <a:t>prereq</a:t>
            </a:r>
            <a:r>
              <a:rPr lang="en-US" sz="1400" dirty="0" smtClean="0"/>
              <a:t> training for SME Content Contributors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Establish formal agreement/project plans for posting content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Create editing checklists and quick references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Create search tips ref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Incorporate search and usage reporting into future content development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Establish template guidelines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76200" y="138550"/>
            <a:ext cx="8915400" cy="77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Cross-Channel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Support Hub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Roadmap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2514600" y="914400"/>
            <a:ext cx="3581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0"/>
              </a:spcBef>
            </a:pPr>
            <a:r>
              <a:rPr lang="en-US" b="1" smtClean="0"/>
              <a:t>Q4 </a:t>
            </a:r>
            <a:r>
              <a:rPr lang="en-US" b="1" dirty="0" smtClean="0"/>
              <a:t>2012 – Progress Update	</a:t>
            </a:r>
            <a:endParaRPr lang="en-US" sz="1800" b="1" dirty="0">
              <a:latin typeface="+mn-lt"/>
            </a:endParaRPr>
          </a:p>
        </p:txBody>
      </p:sp>
      <p:sp>
        <p:nvSpPr>
          <p:cNvPr id="21" name="Text Box 17"/>
          <p:cNvSpPr txBox="1">
            <a:spLocks noChangeArrowheads="1"/>
          </p:cNvSpPr>
          <p:nvPr/>
        </p:nvSpPr>
        <p:spPr bwMode="auto">
          <a:xfrm>
            <a:off x="1316635" y="3214057"/>
            <a:ext cx="1909763" cy="32316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0" hangingPunct="0"/>
            <a:r>
              <a:rPr lang="en-US" sz="1200" u="sng" dirty="0" smtClean="0">
                <a:solidFill>
                  <a:schemeClr val="bg1"/>
                </a:solidFill>
                <a:latin typeface="+mn-lt"/>
              </a:rPr>
              <a:t>Major Themes: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Ease of use, new GUI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Drag &amp; drop design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Centralized  libraries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Ad-hoc  data exploration &amp; visual selection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Integrated analytics (historical &amp; predictive)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Cross-channel execution &amp; contact history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</a:rPr>
              <a:t>Performance improvements</a:t>
            </a:r>
            <a:endParaRPr lang="en-US" sz="1200" dirty="0" smtClean="0">
              <a:solidFill>
                <a:schemeClr val="bg1"/>
              </a:solidFill>
              <a:latin typeface="+mn-lt"/>
            </a:endParaRPr>
          </a:p>
          <a:p>
            <a:pPr algn="l" eaLnBrk="0" hangingPunct="0"/>
            <a:endParaRPr lang="en-US" sz="1200" dirty="0" smtClean="0">
              <a:solidFill>
                <a:schemeClr val="bg1"/>
              </a:solidFill>
              <a:latin typeface="+mn-lt"/>
            </a:endParaRPr>
          </a:p>
          <a:p>
            <a:pPr marL="117475" indent="-117475" algn="l" eaLnBrk="0" hangingPunct="0">
              <a:buFont typeface="Arial" pitchFamily="34" charset="0"/>
              <a:buChar char="•"/>
            </a:pPr>
            <a:endParaRPr lang="en-US" sz="1200" dirty="0" smtClean="0">
              <a:solidFill>
                <a:schemeClr val="bg1"/>
              </a:solidFill>
              <a:latin typeface="+mn-lt"/>
            </a:endParaRPr>
          </a:p>
          <a:p>
            <a:pPr marL="117475" indent="-117475" algn="l" eaLnBrk="0" hangingPunct="0"/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4" name="Chevron 23"/>
          <p:cNvSpPr/>
          <p:nvPr/>
        </p:nvSpPr>
        <p:spPr>
          <a:xfrm>
            <a:off x="762000" y="1524000"/>
            <a:ext cx="1905000" cy="30480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Goals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3" name="Text Box 17"/>
          <p:cNvSpPr txBox="1">
            <a:spLocks noChangeArrowheads="1"/>
          </p:cNvSpPr>
          <p:nvPr/>
        </p:nvSpPr>
        <p:spPr bwMode="auto">
          <a:xfrm>
            <a:off x="4669435" y="3214057"/>
            <a:ext cx="1909763" cy="286232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0" hangingPunct="0"/>
            <a:r>
              <a:rPr lang="en-US" sz="1200" u="sng" dirty="0" smtClean="0">
                <a:solidFill>
                  <a:schemeClr val="bg1"/>
                </a:solidFill>
                <a:latin typeface="+mn-lt"/>
              </a:rPr>
              <a:t>Major Themes: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Ease of use, new GUI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Drag &amp; drop design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Centralized  libraries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Ad-hoc  data exploration &amp; visual selection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Integrated analytics (historical &amp; predictive)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Cross-channel execution &amp; contact history</a:t>
            </a:r>
          </a:p>
          <a:p>
            <a:pPr marL="117475" indent="-117475" algn="l" eaLnBrk="0" hangingPunct="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</a:rPr>
              <a:t>Performance improvements</a:t>
            </a:r>
            <a:endParaRPr lang="en-US" sz="1200" dirty="0" smtClean="0">
              <a:solidFill>
                <a:schemeClr val="bg1"/>
              </a:solidFill>
              <a:latin typeface="+mn-lt"/>
            </a:endParaRPr>
          </a:p>
          <a:p>
            <a:pPr algn="l" eaLnBrk="0" hangingPunct="0"/>
            <a:endParaRPr lang="en-US" sz="1200" dirty="0" smtClean="0">
              <a:solidFill>
                <a:schemeClr val="bg1"/>
              </a:solidFill>
              <a:latin typeface="+mn-lt"/>
            </a:endParaRPr>
          </a:p>
          <a:p>
            <a:pPr marL="117475" indent="-117475" algn="l" eaLnBrk="0" hangingPunct="0">
              <a:buFont typeface="Arial" pitchFamily="34" charset="0"/>
              <a:buChar char="•"/>
            </a:pPr>
            <a:endParaRPr lang="en-US" sz="1200" dirty="0" smtClean="0">
              <a:solidFill>
                <a:schemeClr val="bg1"/>
              </a:solidFill>
              <a:latin typeface="+mn-lt"/>
            </a:endParaRPr>
          </a:p>
          <a:p>
            <a:pPr marL="117475" indent="-117475" algn="l" eaLnBrk="0" hangingPunct="0"/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276600" y="1905000"/>
            <a:ext cx="2514600" cy="47244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ü"/>
            </a:pPr>
            <a:r>
              <a:rPr lang="en-US" sz="1400" dirty="0" smtClean="0">
                <a:solidFill>
                  <a:schemeClr val="bg1"/>
                </a:solidFill>
              </a:rPr>
              <a:t>Presented Support Hub lunch and learn overview</a:t>
            </a:r>
          </a:p>
          <a:p>
            <a:pPr>
              <a:buFont typeface="Wingdings" pitchFamily="2" charset="2"/>
              <a:buChar char="ü"/>
            </a:pPr>
            <a:r>
              <a:rPr lang="en-US" sz="1400" dirty="0" smtClean="0">
                <a:solidFill>
                  <a:schemeClr val="bg1"/>
                </a:solidFill>
              </a:rPr>
              <a:t>Implemented staging area to improve content development/review workflow.</a:t>
            </a:r>
          </a:p>
          <a:p>
            <a:pPr>
              <a:buFont typeface="Wingdings" pitchFamily="2" charset="2"/>
              <a:buChar char="ü"/>
            </a:pPr>
            <a:r>
              <a:rPr lang="en-US" sz="1400" dirty="0" smtClean="0">
                <a:solidFill>
                  <a:schemeClr val="bg1"/>
                </a:solidFill>
              </a:rPr>
              <a:t>Implemented user survey to request Support Hub feedback.</a:t>
            </a:r>
          </a:p>
          <a:p>
            <a:pPr>
              <a:buFont typeface="Wingdings" pitchFamily="2" charset="2"/>
              <a:buChar char="ü"/>
            </a:pPr>
            <a:r>
              <a:rPr lang="en-US" sz="1400" dirty="0" smtClean="0">
                <a:solidFill>
                  <a:schemeClr val="bg1"/>
                </a:solidFill>
              </a:rPr>
              <a:t>Launched discussion board for internal Community forum.</a:t>
            </a:r>
          </a:p>
          <a:p>
            <a:pPr>
              <a:buFont typeface="Wingdings" pitchFamily="2" charset="2"/>
              <a:buChar char="ü"/>
            </a:pPr>
            <a:r>
              <a:rPr lang="en-US" sz="1400" dirty="0" smtClean="0">
                <a:solidFill>
                  <a:schemeClr val="bg1"/>
                </a:solidFill>
              </a:rPr>
              <a:t>Launched Product Management pages and created sample knowledge base page for known issues (pre-release) awareness.</a:t>
            </a:r>
          </a:p>
          <a:p>
            <a:pPr>
              <a:buFont typeface="Wingdings" pitchFamily="2" charset="2"/>
              <a:buChar char="ü"/>
            </a:pPr>
            <a:r>
              <a:rPr lang="en-US" sz="1400" dirty="0" smtClean="0">
                <a:solidFill>
                  <a:schemeClr val="bg1"/>
                </a:solidFill>
              </a:rPr>
              <a:t>Submitted recommendations for embedded user assistance.</a:t>
            </a:r>
          </a:p>
          <a:p>
            <a:pPr>
              <a:buFont typeface="Wingdings" pitchFamily="2" charset="2"/>
              <a:buChar char="ü"/>
            </a:pPr>
            <a:endParaRPr lang="en-US" sz="1400" dirty="0" smtClean="0">
              <a:solidFill>
                <a:schemeClr val="bg1"/>
              </a:solidFill>
            </a:endParaRPr>
          </a:p>
        </p:txBody>
      </p:sp>
      <p:sp>
        <p:nvSpPr>
          <p:cNvPr id="15" name="Chevron 14"/>
          <p:cNvSpPr/>
          <p:nvPr/>
        </p:nvSpPr>
        <p:spPr>
          <a:xfrm>
            <a:off x="3581400" y="1524000"/>
            <a:ext cx="1905000" cy="30480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Results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7" name="Chevron 16"/>
          <p:cNvSpPr/>
          <p:nvPr/>
        </p:nvSpPr>
        <p:spPr>
          <a:xfrm>
            <a:off x="6629400" y="1524000"/>
            <a:ext cx="1752600" cy="30480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More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248400" y="1905000"/>
            <a:ext cx="2590800" cy="48768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  <a:p>
            <a:pPr>
              <a:buFont typeface="Wingdings" pitchFamily="2" charset="2"/>
              <a:buChar char="v"/>
            </a:pPr>
            <a:r>
              <a:rPr lang="en-US" sz="1400" dirty="0" smtClean="0"/>
              <a:t>Migrated video content to new video hosting solution (with related branding and updated links)</a:t>
            </a:r>
            <a:endParaRPr lang="en-US" sz="1400" dirty="0" smtClean="0"/>
          </a:p>
          <a:p>
            <a:pPr>
              <a:buFont typeface="Wingdings" pitchFamily="2" charset="2"/>
              <a:buChar char="v"/>
            </a:pPr>
            <a:r>
              <a:rPr lang="en-US" sz="1400" dirty="0" smtClean="0"/>
              <a:t> </a:t>
            </a:r>
            <a:r>
              <a:rPr lang="en-US" sz="1400" dirty="0" smtClean="0"/>
              <a:t>Consistent delivery of Support Hub Insider newsletter (biweekly internally, transitionin</a:t>
            </a:r>
            <a:r>
              <a:rPr lang="en-US" sz="1400" dirty="0" smtClean="0"/>
              <a:t>g to monthly).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/>
              <a:t>Launched client-facing version of Support Hub Insider newsletter.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/>
              <a:t>Supported testing of several training improvements including post-course  assessments.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/>
              <a:t>Implemented Google Analytics to gather additional usage/tracking data.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/>
              <a:t>Executed plan to make Release Notes customer-facing.</a:t>
            </a:r>
          </a:p>
          <a:p>
            <a:pPr>
              <a:buFont typeface="Wingdings" pitchFamily="2" charset="2"/>
              <a:buChar char="v"/>
            </a:pPr>
            <a:endParaRPr lang="en-US" sz="1400" dirty="0" smtClean="0"/>
          </a:p>
        </p:txBody>
      </p:sp>
      <p:sp>
        <p:nvSpPr>
          <p:cNvPr id="12" name="Rounded Rectangle 11"/>
          <p:cNvSpPr/>
          <p:nvPr/>
        </p:nvSpPr>
        <p:spPr>
          <a:xfrm>
            <a:off x="457200" y="1981200"/>
            <a:ext cx="2362200" cy="44958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Evaluate User Engagement, Increase Content Offerings</a:t>
            </a:r>
          </a:p>
          <a:p>
            <a:pPr algn="ctr"/>
            <a:endParaRPr lang="en-US" sz="1600" b="1" dirty="0" smtClean="0"/>
          </a:p>
          <a:p>
            <a:r>
              <a:rPr lang="en-US" sz="1400" u="sng" dirty="0" smtClean="0"/>
              <a:t>Goals: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Create Support Hub tour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Evaluate/improve content dev/review workflow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Establish formal feedback system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Identify SME owners for Community forums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Develop Community forum workflow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Evaluate content links and cross-references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/>
              <a:t>Establish 2013 UX goals</a:t>
            </a:r>
          </a:p>
          <a:p>
            <a:pPr algn="ctr"/>
            <a:endParaRPr lang="en-US" sz="1400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944</Words>
  <Application>Microsoft Office PowerPoint</Application>
  <PresentationFormat>On-screen Show (4:3)</PresentationFormat>
  <Paragraphs>194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Mirhonda Studevant</dc:creator>
  <cp:lastModifiedBy>Mirhonda Studevant</cp:lastModifiedBy>
  <cp:revision>28</cp:revision>
  <dcterms:created xsi:type="dcterms:W3CDTF">2012-05-30T20:55:49Z</dcterms:created>
  <dcterms:modified xsi:type="dcterms:W3CDTF">2013-01-04T21:00:44Z</dcterms:modified>
</cp:coreProperties>
</file>