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9" r:id="rId11"/>
    <p:sldId id="270" r:id="rId12"/>
    <p:sldId id="267" r:id="rId13"/>
    <p:sldId id="268" r:id="rId14"/>
    <p:sldId id="271" r:id="rId15"/>
    <p:sldId id="275" r:id="rId16"/>
    <p:sldId id="274" r:id="rId17"/>
    <p:sldId id="272" r:id="rId18"/>
    <p:sldId id="273" r:id="rId19"/>
    <p:sldId id="276"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D200B3F0-A9BC-48CE-8EB6-ECE965069900}" type="datetimeFigureOut">
              <a:rPr lang="en-US" dirty="0"/>
              <a:pPr/>
              <a:t>1/17/2019</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dirty="0"/>
              <a:t>
              </a:t>
            </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dirty="0"/>
              <a:t>1/17/2019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24507B7-F2DC-4B2C-B14D-58A9766807A2}" type="datetimeFigureOut">
              <a:rPr lang="en-US" dirty="0"/>
              <a:t>1/17/2019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dirty="0"/>
              <a:t>1/17/2019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dirty="0"/>
              <a:t>1/17/2019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dirty="0"/>
              <a:t>1/17/2019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3D2D6-FCC2-425A-A4A7-8058E8C01CB1}" type="datetimeFigureOut">
              <a:rPr lang="en-US" dirty="0"/>
              <a:t>1/17/2019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8CF2683-E6E7-4CC3-9EEE-7854DD4F3545}" type="datetimeFigureOut">
              <a:rPr lang="en-US" dirty="0"/>
              <a:t>1/17/2019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E120F81-B39D-4CBB-8BF3-5D6E395D0F72}" type="datetimeFigureOut">
              <a:rPr lang="en-US" dirty="0"/>
              <a:t>1/17/2019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DF9FFFF-3106-4DDB-AA62-0C80862170D6}" type="datetimeFigureOut">
              <a:rPr lang="en-US" dirty="0"/>
              <a:t>1/17/2019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3DA38B7-AE95-4DC8-9A51-7A71F545B098}" type="datetimeFigureOut">
              <a:rPr lang="en-US" dirty="0"/>
              <a:t>1/17/2019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86F1EC2B-8188-4AC2-9F0D-8D09C51D505A}" type="datetimeFigureOut">
              <a:rPr lang="en-US" dirty="0"/>
              <a:t>1/17/2019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212B75E-944F-430B-BE5F-C69FA8823C04}" type="datetimeFigureOut">
              <a:rPr lang="en-US" dirty="0"/>
              <a:t>1/17/2019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AE0DC7-7F53-471C-A711-B3DA6F2535F3}" type="datetimeFigureOut">
              <a:rPr lang="en-US" dirty="0"/>
              <a:t>1/17/2019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1F4C9D-4618-451D-80C1-6A376BB42AB4}" type="datetimeFigureOut">
              <a:rPr lang="en-US" dirty="0"/>
              <a:t>1/17/2019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dirty="0"/>
              <a:t>1/17/2019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dirty="0"/>
              <a:t>1/17/2019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64B320A-89BA-47B2-A525-92E8D10B06E4}" type="datetimeFigureOut">
              <a:rPr lang="en-US" dirty="0"/>
              <a:t>1/17/2019</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slide" Target="slide4.xml"/><Relationship Id="rId7" Type="http://schemas.openxmlformats.org/officeDocument/2006/relationships/slide" Target="slide11.xml"/><Relationship Id="rId2" Type="http://schemas.openxmlformats.org/officeDocument/2006/relationships/slide" Target="slide3.xml"/><Relationship Id="rId1" Type="http://schemas.openxmlformats.org/officeDocument/2006/relationships/slideLayout" Target="../slideLayouts/slideLayout4.xml"/><Relationship Id="rId6" Type="http://schemas.openxmlformats.org/officeDocument/2006/relationships/slide" Target="slide10.xml"/><Relationship Id="rId5" Type="http://schemas.openxmlformats.org/officeDocument/2006/relationships/slide" Target="slide9.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18.xml"/><Relationship Id="rId1" Type="http://schemas.openxmlformats.org/officeDocument/2006/relationships/slideLayout" Target="../slideLayouts/slideLayout14.xml"/><Relationship Id="rId4" Type="http://schemas.openxmlformats.org/officeDocument/2006/relationships/slide" Target="slide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1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slideshare.net/TCUK_Conference/tcuk-2012-leah-guren-golden-rules-redux-14713539"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en.wikipedia.org/wiki/Information_mappin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Documentation</a:t>
            </a:r>
            <a:endParaRPr lang="en-US" dirty="0"/>
          </a:p>
        </p:txBody>
      </p:sp>
      <p:sp>
        <p:nvSpPr>
          <p:cNvPr id="3" name="Subtitle 2"/>
          <p:cNvSpPr>
            <a:spLocks noGrp="1"/>
          </p:cNvSpPr>
          <p:nvPr>
            <p:ph type="subTitle" idx="1"/>
          </p:nvPr>
        </p:nvSpPr>
        <p:spPr/>
        <p:txBody>
          <a:bodyPr/>
          <a:lstStyle/>
          <a:p>
            <a:r>
              <a:rPr lang="en-US" dirty="0" smtClean="0"/>
              <a:t>2019 Planning Meeting</a:t>
            </a:r>
          </a:p>
          <a:p>
            <a:r>
              <a:rPr lang="en-US" dirty="0" smtClean="0"/>
              <a:t>1/14/19 – 1/16/19</a:t>
            </a:r>
            <a:endParaRPr lang="en-US" dirty="0"/>
          </a:p>
        </p:txBody>
      </p:sp>
    </p:spTree>
    <p:extLst>
      <p:ext uri="{BB962C8B-B14F-4D97-AF65-F5344CB8AC3E}">
        <p14:creationId xmlns:p14="http://schemas.microsoft.com/office/powerpoint/2010/main" val="23254379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half" idx="1"/>
          </p:nvPr>
        </p:nvSpPr>
        <p:spPr/>
        <p:txBody>
          <a:bodyPr/>
          <a:lstStyle/>
          <a:p>
            <a:r>
              <a:rPr lang="en-US" dirty="0" smtClean="0">
                <a:hlinkClick r:id="rId2" action="ppaction://hlinksldjump"/>
              </a:rPr>
              <a:t>SWOT Analysis</a:t>
            </a:r>
            <a:endParaRPr lang="en-US" dirty="0" smtClean="0"/>
          </a:p>
          <a:p>
            <a:r>
              <a:rPr lang="en-US" dirty="0" smtClean="0">
                <a:hlinkClick r:id="rId3" action="ppaction://hlinksldjump"/>
              </a:rPr>
              <a:t>VOC: Survey Review</a:t>
            </a:r>
            <a:endParaRPr lang="en-US" dirty="0" smtClean="0"/>
          </a:p>
          <a:p>
            <a:r>
              <a:rPr lang="en-US" dirty="0" smtClean="0">
                <a:hlinkClick r:id="rId4" action="ppaction://hlinksldjump"/>
              </a:rPr>
              <a:t>Process Mapping</a:t>
            </a:r>
            <a:endParaRPr lang="en-US" dirty="0" smtClean="0"/>
          </a:p>
          <a:p>
            <a:r>
              <a:rPr lang="en-US" dirty="0" smtClean="0">
                <a:hlinkClick r:id="rId5" action="ppaction://hlinksldjump"/>
              </a:rPr>
              <a:t>Future Vision</a:t>
            </a:r>
            <a:endParaRPr lang="en-US" dirty="0"/>
          </a:p>
        </p:txBody>
      </p:sp>
      <p:sp>
        <p:nvSpPr>
          <p:cNvPr id="4" name="Content Placeholder 3"/>
          <p:cNvSpPr>
            <a:spLocks noGrp="1"/>
          </p:cNvSpPr>
          <p:nvPr>
            <p:ph sz="half" idx="2"/>
          </p:nvPr>
        </p:nvSpPr>
        <p:spPr/>
        <p:txBody>
          <a:bodyPr/>
          <a:lstStyle/>
          <a:p>
            <a:r>
              <a:rPr lang="en-US" dirty="0" smtClean="0">
                <a:hlinkClick r:id="rId6" action="ppaction://hlinksldjump"/>
              </a:rPr>
              <a:t>Meeting Topics</a:t>
            </a:r>
            <a:endParaRPr lang="en-US" dirty="0" smtClean="0"/>
          </a:p>
          <a:p>
            <a:r>
              <a:rPr lang="en-US" dirty="0" smtClean="0">
                <a:hlinkClick r:id="rId7" action="ppaction://hlinksldjump"/>
              </a:rPr>
              <a:t>Policies</a:t>
            </a:r>
            <a:endParaRPr lang="en-US" dirty="0" smtClean="0"/>
          </a:p>
          <a:p>
            <a:r>
              <a:rPr lang="en-US" dirty="0" smtClean="0">
                <a:hlinkClick r:id="rId7" action="ppaction://hlinksldjump"/>
              </a:rPr>
              <a:t>Best Practices</a:t>
            </a:r>
            <a:endParaRPr lang="en-US" dirty="0" smtClean="0"/>
          </a:p>
          <a:p>
            <a:r>
              <a:rPr lang="en-US" dirty="0" smtClean="0">
                <a:hlinkClick r:id="rId8" action="ppaction://hlinksldjump"/>
              </a:rPr>
              <a:t>Action Items</a:t>
            </a:r>
            <a:endParaRPr lang="en-US" dirty="0" smtClean="0"/>
          </a:p>
          <a:p>
            <a:r>
              <a:rPr lang="en-US" dirty="0" smtClean="0">
                <a:hlinkClick r:id="rId7" action="ppaction://hlinksldjump"/>
              </a:rPr>
              <a:t>Questions</a:t>
            </a:r>
            <a:endParaRPr lang="en-US" dirty="0" smtClean="0"/>
          </a:p>
          <a:p>
            <a:r>
              <a:rPr lang="en-US" dirty="0" smtClean="0">
                <a:hlinkClick r:id="rId7" action="ppaction://hlinksldjump"/>
              </a:rPr>
              <a:t>Maintenance Tasks</a:t>
            </a:r>
            <a:endParaRPr lang="en-US" dirty="0" smtClean="0"/>
          </a:p>
        </p:txBody>
      </p:sp>
    </p:spTree>
    <p:extLst>
      <p:ext uri="{BB962C8B-B14F-4D97-AF65-F5344CB8AC3E}">
        <p14:creationId xmlns:p14="http://schemas.microsoft.com/office/powerpoint/2010/main" val="17749800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SWOT Analysis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0436108"/>
              </p:ext>
            </p:extLst>
          </p:nvPr>
        </p:nvGraphicFramePr>
        <p:xfrm>
          <a:off x="1155700" y="2603500"/>
          <a:ext cx="8761414" cy="1559560"/>
        </p:xfrm>
        <a:graphic>
          <a:graphicData uri="http://schemas.openxmlformats.org/drawingml/2006/table">
            <a:tbl>
              <a:tblPr firstRow="1" bandRow="1">
                <a:tableStyleId>{5C22544A-7EE6-4342-B048-85BDC9FD1C3A}</a:tableStyleId>
              </a:tblPr>
              <a:tblGrid>
                <a:gridCol w="4380707">
                  <a:extLst>
                    <a:ext uri="{9D8B030D-6E8A-4147-A177-3AD203B41FA5}">
                      <a16:colId xmlns:a16="http://schemas.microsoft.com/office/drawing/2014/main" val="4234926054"/>
                    </a:ext>
                  </a:extLst>
                </a:gridCol>
                <a:gridCol w="4380707">
                  <a:extLst>
                    <a:ext uri="{9D8B030D-6E8A-4147-A177-3AD203B41FA5}">
                      <a16:colId xmlns:a16="http://schemas.microsoft.com/office/drawing/2014/main" val="357687664"/>
                    </a:ext>
                  </a:extLst>
                </a:gridCol>
              </a:tblGrid>
              <a:tr h="370840">
                <a:tc>
                  <a:txBody>
                    <a:bodyPr/>
                    <a:lstStyle/>
                    <a:p>
                      <a:r>
                        <a:rPr lang="en-US" dirty="0" smtClean="0"/>
                        <a:t>STRENGTHS</a:t>
                      </a:r>
                      <a:endParaRPr lang="en-US" dirty="0"/>
                    </a:p>
                  </a:txBody>
                  <a:tcPr/>
                </a:tc>
                <a:tc>
                  <a:txBody>
                    <a:bodyPr/>
                    <a:lstStyle/>
                    <a:p>
                      <a:r>
                        <a:rPr lang="en-US" dirty="0" smtClean="0"/>
                        <a:t>WEAKNESSES</a:t>
                      </a:r>
                      <a:endParaRPr lang="en-US" dirty="0"/>
                    </a:p>
                  </a:txBody>
                  <a:tcPr/>
                </a:tc>
                <a:extLst>
                  <a:ext uri="{0D108BD9-81ED-4DB2-BD59-A6C34878D82A}">
                    <a16:rowId xmlns:a16="http://schemas.microsoft.com/office/drawing/2014/main" val="1196014019"/>
                  </a:ext>
                </a:extLst>
              </a:tr>
              <a:tr h="370840">
                <a:tc>
                  <a:txBody>
                    <a:bodyPr/>
                    <a:lstStyle/>
                    <a:p>
                      <a:pPr marL="285750" indent="-285750">
                        <a:buFont typeface="Arial" panose="020B0604020202020204" pitchFamily="34" charset="0"/>
                        <a:buChar char="•"/>
                      </a:pPr>
                      <a:r>
                        <a:rPr lang="en-US" dirty="0" smtClean="0"/>
                        <a:t>Responsive</a:t>
                      </a:r>
                    </a:p>
                    <a:p>
                      <a:pPr marL="285750" indent="-285750">
                        <a:buFont typeface="Arial" panose="020B0604020202020204" pitchFamily="34" charset="0"/>
                        <a:buChar char="•"/>
                      </a:pPr>
                      <a:r>
                        <a:rPr lang="en-US" dirty="0" smtClean="0"/>
                        <a:t>PMO Team (insights and advocates)</a:t>
                      </a:r>
                    </a:p>
                    <a:p>
                      <a:pPr marL="285750" indent="-285750">
                        <a:buFont typeface="Arial" panose="020B0604020202020204" pitchFamily="34" charset="0"/>
                        <a:buChar char="•"/>
                      </a:pPr>
                      <a:endParaRPr lang="en-US" dirty="0"/>
                    </a:p>
                  </a:txBody>
                  <a:tcPr/>
                </a:tc>
                <a:tc>
                  <a:txBody>
                    <a:bodyPr/>
                    <a:lstStyle/>
                    <a:p>
                      <a:pPr marL="285750" indent="-285750">
                        <a:buFont typeface="Arial" panose="020B0604020202020204" pitchFamily="34" charset="0"/>
                        <a:buChar char="•"/>
                      </a:pPr>
                      <a:r>
                        <a:rPr lang="en-US" dirty="0" smtClean="0"/>
                        <a:t>Low</a:t>
                      </a:r>
                      <a:r>
                        <a:rPr lang="en-US" baseline="0" dirty="0" smtClean="0"/>
                        <a:t> value/perception</a:t>
                      </a:r>
                    </a:p>
                    <a:p>
                      <a:pPr marL="285750" indent="-285750">
                        <a:buFont typeface="Arial" panose="020B0604020202020204" pitchFamily="34" charset="0"/>
                        <a:buChar char="•"/>
                      </a:pPr>
                      <a:r>
                        <a:rPr lang="en-US" baseline="0" dirty="0" smtClean="0"/>
                        <a:t>Lack of recognition</a:t>
                      </a:r>
                    </a:p>
                    <a:p>
                      <a:pPr marL="285750" indent="-285750">
                        <a:buFont typeface="Arial" panose="020B0604020202020204" pitchFamily="34" charset="0"/>
                        <a:buChar char="•"/>
                      </a:pPr>
                      <a:r>
                        <a:rPr lang="en-US" baseline="0" dirty="0" smtClean="0"/>
                        <a:t>Lack of product knowledge</a:t>
                      </a:r>
                    </a:p>
                    <a:p>
                      <a:pPr marL="285750" indent="-285750">
                        <a:buFont typeface="Arial" panose="020B0604020202020204" pitchFamily="34" charset="0"/>
                        <a:buChar char="•"/>
                      </a:pPr>
                      <a:r>
                        <a:rPr lang="en-US" baseline="0" dirty="0" smtClean="0"/>
                        <a:t>Inability to self-test/QA content</a:t>
                      </a:r>
                      <a:endParaRPr lang="en-US" dirty="0"/>
                    </a:p>
                  </a:txBody>
                  <a:tcPr/>
                </a:tc>
                <a:extLst>
                  <a:ext uri="{0D108BD9-81ED-4DB2-BD59-A6C34878D82A}">
                    <a16:rowId xmlns:a16="http://schemas.microsoft.com/office/drawing/2014/main" val="2300201722"/>
                  </a:ext>
                </a:extLst>
              </a:tr>
            </a:tbl>
          </a:graphicData>
        </a:graphic>
      </p:graphicFrame>
      <p:graphicFrame>
        <p:nvGraphicFramePr>
          <p:cNvPr id="7" name="Content Placeholder 5"/>
          <p:cNvGraphicFramePr>
            <a:graphicFrameLocks/>
          </p:cNvGraphicFramePr>
          <p:nvPr>
            <p:extLst>
              <p:ext uri="{D42A27DB-BD31-4B8C-83A1-F6EECF244321}">
                <p14:modId xmlns:p14="http://schemas.microsoft.com/office/powerpoint/2010/main" val="497320058"/>
              </p:ext>
            </p:extLst>
          </p:nvPr>
        </p:nvGraphicFramePr>
        <p:xfrm>
          <a:off x="1154953" y="4310380"/>
          <a:ext cx="8761414" cy="2108200"/>
        </p:xfrm>
        <a:graphic>
          <a:graphicData uri="http://schemas.openxmlformats.org/drawingml/2006/table">
            <a:tbl>
              <a:tblPr firstRow="1" bandRow="1">
                <a:tableStyleId>{5C22544A-7EE6-4342-B048-85BDC9FD1C3A}</a:tableStyleId>
              </a:tblPr>
              <a:tblGrid>
                <a:gridCol w="4380707">
                  <a:extLst>
                    <a:ext uri="{9D8B030D-6E8A-4147-A177-3AD203B41FA5}">
                      <a16:colId xmlns:a16="http://schemas.microsoft.com/office/drawing/2014/main" val="4234926054"/>
                    </a:ext>
                  </a:extLst>
                </a:gridCol>
                <a:gridCol w="4380707">
                  <a:extLst>
                    <a:ext uri="{9D8B030D-6E8A-4147-A177-3AD203B41FA5}">
                      <a16:colId xmlns:a16="http://schemas.microsoft.com/office/drawing/2014/main" val="357687664"/>
                    </a:ext>
                  </a:extLst>
                </a:gridCol>
              </a:tblGrid>
              <a:tr h="370840">
                <a:tc>
                  <a:txBody>
                    <a:bodyPr/>
                    <a:lstStyle/>
                    <a:p>
                      <a:r>
                        <a:rPr lang="en-US" dirty="0" smtClean="0"/>
                        <a:t>OPPORTUNITIES</a:t>
                      </a:r>
                      <a:endParaRPr lang="en-US" dirty="0"/>
                    </a:p>
                  </a:txBody>
                  <a:tcPr/>
                </a:tc>
                <a:tc>
                  <a:txBody>
                    <a:bodyPr/>
                    <a:lstStyle/>
                    <a:p>
                      <a:r>
                        <a:rPr lang="en-US" dirty="0" smtClean="0"/>
                        <a:t>THREATS</a:t>
                      </a:r>
                      <a:endParaRPr lang="en-US" dirty="0"/>
                    </a:p>
                  </a:txBody>
                  <a:tcPr/>
                </a:tc>
                <a:extLst>
                  <a:ext uri="{0D108BD9-81ED-4DB2-BD59-A6C34878D82A}">
                    <a16:rowId xmlns:a16="http://schemas.microsoft.com/office/drawing/2014/main" val="1196014019"/>
                  </a:ext>
                </a:extLst>
              </a:tr>
              <a:tr h="370840">
                <a:tc>
                  <a:txBody>
                    <a:bodyPr/>
                    <a:lstStyle/>
                    <a:p>
                      <a:pPr marL="285750" indent="-285750">
                        <a:buFont typeface="Arial" panose="020B0604020202020204" pitchFamily="34" charset="0"/>
                        <a:buChar char="•"/>
                      </a:pPr>
                      <a:r>
                        <a:rPr lang="en-US" dirty="0" smtClean="0"/>
                        <a:t>Stronger collaboration</a:t>
                      </a:r>
                    </a:p>
                    <a:p>
                      <a:pPr marL="285750" indent="-285750">
                        <a:buFont typeface="Arial" panose="020B0604020202020204" pitchFamily="34" charset="0"/>
                        <a:buChar char="•"/>
                      </a:pPr>
                      <a:r>
                        <a:rPr lang="en-US" dirty="0" smtClean="0"/>
                        <a:t>Standardization</a:t>
                      </a:r>
                    </a:p>
                    <a:p>
                      <a:pPr marL="285750" indent="-285750">
                        <a:buFont typeface="Arial" panose="020B0604020202020204" pitchFamily="34" charset="0"/>
                        <a:buChar char="•"/>
                      </a:pPr>
                      <a:r>
                        <a:rPr lang="en-US" dirty="0" smtClean="0"/>
                        <a:t>Single-sourcing</a:t>
                      </a:r>
                    </a:p>
                    <a:p>
                      <a:pPr marL="285750" indent="-285750">
                        <a:buFont typeface="Arial" panose="020B0604020202020204" pitchFamily="34" charset="0"/>
                        <a:buChar char="•"/>
                      </a:pPr>
                      <a:r>
                        <a:rPr lang="en-US" dirty="0" smtClean="0"/>
                        <a:t>Leveraging technical services</a:t>
                      </a:r>
                      <a:r>
                        <a:rPr lang="en-US" baseline="0" dirty="0" smtClean="0"/>
                        <a:t> data and feedback</a:t>
                      </a:r>
                      <a:endParaRPr lang="en-US" dirty="0" smtClean="0"/>
                    </a:p>
                    <a:p>
                      <a:pPr marL="285750" indent="-285750">
                        <a:buFont typeface="Arial" panose="020B0604020202020204" pitchFamily="34" charset="0"/>
                        <a:buChar char="•"/>
                      </a:pPr>
                      <a:endParaRPr lang="en-US" dirty="0"/>
                    </a:p>
                  </a:txBody>
                  <a:tcPr/>
                </a:tc>
                <a:tc>
                  <a:txBody>
                    <a:bodyPr/>
                    <a:lstStyle/>
                    <a:p>
                      <a:pPr marL="285750" indent="-285750">
                        <a:buFont typeface="Arial" panose="020B0604020202020204" pitchFamily="34" charset="0"/>
                        <a:buChar char="•"/>
                      </a:pPr>
                      <a:r>
                        <a:rPr lang="en-US" dirty="0" smtClean="0"/>
                        <a:t>Lack of information, esp. change status</a:t>
                      </a:r>
                    </a:p>
                    <a:p>
                      <a:pPr marL="285750" indent="-285750">
                        <a:buFont typeface="Arial" panose="020B0604020202020204" pitchFamily="34" charset="0"/>
                        <a:buChar char="•"/>
                      </a:pPr>
                      <a:r>
                        <a:rPr lang="en-US" dirty="0" smtClean="0"/>
                        <a:t>Lack of initial product information – what’s new or changing</a:t>
                      </a:r>
                    </a:p>
                  </a:txBody>
                  <a:tcPr/>
                </a:tc>
                <a:extLst>
                  <a:ext uri="{0D108BD9-81ED-4DB2-BD59-A6C34878D82A}">
                    <a16:rowId xmlns:a16="http://schemas.microsoft.com/office/drawing/2014/main" val="2300201722"/>
                  </a:ext>
                </a:extLst>
              </a:tr>
            </a:tbl>
          </a:graphicData>
        </a:graphic>
      </p:graphicFrame>
    </p:spTree>
    <p:extLst>
      <p:ext uri="{BB962C8B-B14F-4D97-AF65-F5344CB8AC3E}">
        <p14:creationId xmlns:p14="http://schemas.microsoft.com/office/powerpoint/2010/main" val="20161943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2830882" y="3118981"/>
            <a:ext cx="7439418" cy="3739019"/>
          </a:xfrm>
          <a:prstGeom prst="rect">
            <a:avLst/>
          </a:prstGeom>
        </p:spPr>
      </p:pic>
      <p:sp>
        <p:nvSpPr>
          <p:cNvPr id="2" name="Title 1"/>
          <p:cNvSpPr>
            <a:spLocks noGrp="1"/>
          </p:cNvSpPr>
          <p:nvPr>
            <p:ph type="title"/>
          </p:nvPr>
        </p:nvSpPr>
        <p:spPr/>
        <p:txBody>
          <a:bodyPr/>
          <a:lstStyle/>
          <a:p>
            <a:r>
              <a:rPr lang="en-US" dirty="0" smtClean="0"/>
              <a:t>Voice of the Customer: Survey Review</a:t>
            </a:r>
            <a:endParaRPr lang="en-US" dirty="0"/>
          </a:p>
        </p:txBody>
      </p:sp>
      <p:sp>
        <p:nvSpPr>
          <p:cNvPr id="3" name="Content Placeholder 2"/>
          <p:cNvSpPr>
            <a:spLocks noGrp="1"/>
          </p:cNvSpPr>
          <p:nvPr>
            <p:ph idx="1"/>
          </p:nvPr>
        </p:nvSpPr>
        <p:spPr>
          <a:xfrm>
            <a:off x="1004642" y="2378032"/>
            <a:ext cx="8761413" cy="1016522"/>
          </a:xfrm>
        </p:spPr>
        <p:txBody>
          <a:bodyPr>
            <a:normAutofit lnSpcReduction="10000"/>
          </a:bodyPr>
          <a:lstStyle/>
          <a:p>
            <a:r>
              <a:rPr lang="en-US" dirty="0" smtClean="0"/>
              <a:t>Respondents agree that information is trusted but difficult to understand.</a:t>
            </a:r>
          </a:p>
          <a:p>
            <a:r>
              <a:rPr lang="en-US" dirty="0" smtClean="0"/>
              <a:t>Q1: Please rate these statements based on your impressions and feedback from our customers:</a:t>
            </a:r>
          </a:p>
          <a:p>
            <a:pPr lvl="1">
              <a:buFont typeface="Courier New" panose="02070309020205020404" pitchFamily="49" charset="0"/>
              <a:buChar char="o"/>
            </a:pPr>
            <a:endParaRPr lang="en-US" dirty="0" smtClean="0"/>
          </a:p>
        </p:txBody>
      </p:sp>
    </p:spTree>
    <p:extLst>
      <p:ext uri="{BB962C8B-B14F-4D97-AF65-F5344CB8AC3E}">
        <p14:creationId xmlns:p14="http://schemas.microsoft.com/office/powerpoint/2010/main" val="6040555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Voice of the Customer: Survey Review</a:t>
            </a:r>
          </a:p>
        </p:txBody>
      </p:sp>
      <p:sp>
        <p:nvSpPr>
          <p:cNvPr id="3" name="Content Placeholder 2"/>
          <p:cNvSpPr>
            <a:spLocks noGrp="1"/>
          </p:cNvSpPr>
          <p:nvPr>
            <p:ph idx="1"/>
          </p:nvPr>
        </p:nvSpPr>
        <p:spPr/>
        <p:txBody>
          <a:bodyPr>
            <a:normAutofit fontScale="92500" lnSpcReduction="10000"/>
          </a:bodyPr>
          <a:lstStyle/>
          <a:p>
            <a:r>
              <a:rPr lang="en-US" dirty="0" smtClean="0"/>
              <a:t>Q2: We can improve our user docs dramatically by…</a:t>
            </a:r>
          </a:p>
          <a:p>
            <a:pPr lvl="1">
              <a:buFont typeface="Wingdings" panose="05000000000000000000" pitchFamily="2" charset="2"/>
              <a:buChar char="q"/>
            </a:pPr>
            <a:r>
              <a:rPr lang="en-US" dirty="0" smtClean="0"/>
              <a:t>The tech writers having access to test systems.</a:t>
            </a:r>
          </a:p>
          <a:p>
            <a:pPr lvl="1">
              <a:buFont typeface="Wingdings" panose="05000000000000000000" pitchFamily="2" charset="2"/>
              <a:buChar char="q"/>
            </a:pPr>
            <a:r>
              <a:rPr lang="en-US" dirty="0" smtClean="0"/>
              <a:t>There is quite a bit of information contained in the user docs, but there is so much information it can be overwhelming when searching for something specific due to the fact that all information is immersed into the guide where users may not want to use it at times.</a:t>
            </a:r>
          </a:p>
          <a:p>
            <a:pPr lvl="1">
              <a:buFont typeface="Wingdings" panose="05000000000000000000" pitchFamily="2" charset="2"/>
              <a:buChar char="q"/>
            </a:pPr>
            <a:r>
              <a:rPr lang="en-US" dirty="0" smtClean="0"/>
              <a:t>Having access to them.</a:t>
            </a:r>
          </a:p>
          <a:p>
            <a:pPr lvl="1">
              <a:buFont typeface="Wingdings" panose="05000000000000000000" pitchFamily="2" charset="2"/>
              <a:buChar char="q"/>
            </a:pPr>
            <a:r>
              <a:rPr lang="en-US" dirty="0" smtClean="0"/>
              <a:t>Somehow determining which documents are used by </a:t>
            </a:r>
            <a:r>
              <a:rPr lang="en-US" smtClean="0"/>
              <a:t>our customers/partners</a:t>
            </a:r>
            <a:r>
              <a:rPr lang="en-US" dirty="0" smtClean="0"/>
              <a:t>. Just because we have always produced a certain type of document does not mean it is ever referenced. If we can somehow introduce a count which is incremented each time a specific type of content is accessed then we could better understand what documents are actually referenced. We do not want to optimized (or even produce) documentation that is rarely used.</a:t>
            </a:r>
            <a:endParaRPr lang="en-US" dirty="0"/>
          </a:p>
        </p:txBody>
      </p:sp>
    </p:spTree>
    <p:extLst>
      <p:ext uri="{BB962C8B-B14F-4D97-AF65-F5344CB8AC3E}">
        <p14:creationId xmlns:p14="http://schemas.microsoft.com/office/powerpoint/2010/main" val="33317016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Voice of the Customer: Survey Review</a:t>
            </a:r>
          </a:p>
        </p:txBody>
      </p:sp>
      <p:sp>
        <p:nvSpPr>
          <p:cNvPr id="3" name="Content Placeholder 2"/>
          <p:cNvSpPr>
            <a:spLocks noGrp="1"/>
          </p:cNvSpPr>
          <p:nvPr>
            <p:ph idx="1"/>
          </p:nvPr>
        </p:nvSpPr>
        <p:spPr/>
        <p:txBody>
          <a:bodyPr>
            <a:normAutofit fontScale="77500" lnSpcReduction="20000"/>
          </a:bodyPr>
          <a:lstStyle/>
          <a:p>
            <a:r>
              <a:rPr lang="en-US" dirty="0" smtClean="0"/>
              <a:t>Q2: We can improve our user docs dramatically by…</a:t>
            </a:r>
          </a:p>
          <a:p>
            <a:pPr lvl="1">
              <a:buFont typeface="Wingdings" panose="05000000000000000000" pitchFamily="2" charset="2"/>
              <a:buChar char="q"/>
            </a:pPr>
            <a:r>
              <a:rPr lang="en-US" dirty="0" smtClean="0"/>
              <a:t>Creating a Quick-Start version, and separate detailed version for reference.</a:t>
            </a:r>
          </a:p>
          <a:p>
            <a:pPr lvl="1">
              <a:buFont typeface="Wingdings" panose="05000000000000000000" pitchFamily="2" charset="2"/>
              <a:buChar char="q"/>
            </a:pPr>
            <a:r>
              <a:rPr lang="en-US" dirty="0" smtClean="0"/>
              <a:t>Allocating equipment to the tech writers so they could get hands-on experience; which will result in improved user guides.</a:t>
            </a:r>
          </a:p>
          <a:p>
            <a:pPr lvl="1">
              <a:buFont typeface="Wingdings" panose="05000000000000000000" pitchFamily="2" charset="2"/>
              <a:buChar char="q"/>
            </a:pPr>
            <a:r>
              <a:rPr lang="en-US" dirty="0" smtClean="0"/>
              <a:t>Giving our doc writers the actual equipment configurations customers will be using when the docs are written.</a:t>
            </a:r>
          </a:p>
          <a:p>
            <a:pPr lvl="1">
              <a:buFont typeface="Wingdings" panose="05000000000000000000" pitchFamily="2" charset="2"/>
              <a:buChar char="q"/>
            </a:pPr>
            <a:r>
              <a:rPr lang="en-US" dirty="0" smtClean="0"/>
              <a:t>I think the user guide needs to be streamlined a bit. Maybe make it more modular to compartmentalize info for certain sections. It tends to jump around a bit. More emphasis needed on field updates.</a:t>
            </a:r>
          </a:p>
          <a:p>
            <a:pPr lvl="1">
              <a:buFont typeface="Wingdings" panose="05000000000000000000" pitchFamily="2" charset="2"/>
              <a:buChar char="q"/>
            </a:pPr>
            <a:r>
              <a:rPr lang="en-US" dirty="0" smtClean="0"/>
              <a:t>Writing product-specific documents. Currently, the documents address several variants. This creates an unnecessarily large and intimidating document(s).</a:t>
            </a:r>
          </a:p>
          <a:p>
            <a:pPr lvl="1">
              <a:buFont typeface="Wingdings" panose="05000000000000000000" pitchFamily="2" charset="2"/>
              <a:buChar char="q"/>
            </a:pPr>
            <a:r>
              <a:rPr lang="en-US" dirty="0" smtClean="0"/>
              <a:t>Simplification.</a:t>
            </a:r>
          </a:p>
          <a:p>
            <a:pPr lvl="1">
              <a:buFont typeface="Wingdings" panose="05000000000000000000" pitchFamily="2" charset="2"/>
              <a:buChar char="q"/>
            </a:pPr>
            <a:r>
              <a:rPr lang="en-US" dirty="0" smtClean="0"/>
              <a:t>Modernizing our look and feel; coordinating and delivering more embedded user assistance; collaborating and single-sourcing more with Tech Services and other teams to present a unified doc experience.</a:t>
            </a:r>
            <a:endParaRPr lang="en-US" dirty="0"/>
          </a:p>
        </p:txBody>
      </p:sp>
    </p:spTree>
    <p:extLst>
      <p:ext uri="{BB962C8B-B14F-4D97-AF65-F5344CB8AC3E}">
        <p14:creationId xmlns:p14="http://schemas.microsoft.com/office/powerpoint/2010/main" val="38832380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Voice of the Customer: Survey Review</a:t>
            </a:r>
          </a:p>
        </p:txBody>
      </p:sp>
      <p:sp>
        <p:nvSpPr>
          <p:cNvPr id="3" name="Content Placeholder 2"/>
          <p:cNvSpPr>
            <a:spLocks noGrp="1"/>
          </p:cNvSpPr>
          <p:nvPr>
            <p:ph idx="1"/>
          </p:nvPr>
        </p:nvSpPr>
        <p:spPr/>
        <p:txBody>
          <a:bodyPr>
            <a:normAutofit fontScale="85000" lnSpcReduction="20000"/>
          </a:bodyPr>
          <a:lstStyle/>
          <a:p>
            <a:r>
              <a:rPr lang="en-US" dirty="0" smtClean="0"/>
              <a:t>Q3: Complete this statement: I can personally support user doc improvements by…</a:t>
            </a:r>
          </a:p>
          <a:p>
            <a:pPr lvl="1">
              <a:buFont typeface="Wingdings" panose="05000000000000000000" pitchFamily="2" charset="2"/>
              <a:buChar char="q"/>
            </a:pPr>
            <a:r>
              <a:rPr lang="en-US" dirty="0" smtClean="0"/>
              <a:t>Having a tool to log doc changes/errors easily as they are found.</a:t>
            </a:r>
          </a:p>
          <a:p>
            <a:pPr lvl="1">
              <a:buFont typeface="Wingdings" panose="05000000000000000000" pitchFamily="2" charset="2"/>
              <a:buChar char="q"/>
            </a:pPr>
            <a:r>
              <a:rPr lang="en-US" dirty="0" smtClean="0"/>
              <a:t>Reporting any errors or problems with them.</a:t>
            </a:r>
          </a:p>
          <a:p>
            <a:pPr lvl="1">
              <a:buFont typeface="Wingdings" panose="05000000000000000000" pitchFamily="2" charset="2"/>
              <a:buChar char="q"/>
            </a:pPr>
            <a:r>
              <a:rPr lang="en-US" dirty="0" smtClean="0"/>
              <a:t>Planning customer documentation tasks and task dependencies more accurately in the overall project plan.</a:t>
            </a:r>
          </a:p>
          <a:p>
            <a:pPr lvl="1">
              <a:buFont typeface="Wingdings" panose="05000000000000000000" pitchFamily="2" charset="2"/>
              <a:buChar char="q"/>
            </a:pPr>
            <a:r>
              <a:rPr lang="en-US" dirty="0" smtClean="0"/>
              <a:t>Soliciting direct feedback from customers on our supporting documentation.</a:t>
            </a:r>
          </a:p>
          <a:p>
            <a:pPr lvl="1">
              <a:buFont typeface="Wingdings" panose="05000000000000000000" pitchFamily="2" charset="2"/>
              <a:buChar char="q"/>
            </a:pPr>
            <a:r>
              <a:rPr lang="en-US" dirty="0" smtClean="0"/>
              <a:t>Reviewing when time is available.</a:t>
            </a:r>
          </a:p>
          <a:p>
            <a:pPr lvl="1">
              <a:buFont typeface="Wingdings" panose="05000000000000000000" pitchFamily="2" charset="2"/>
              <a:buChar char="q"/>
            </a:pPr>
            <a:r>
              <a:rPr lang="en-US" dirty="0" smtClean="0"/>
              <a:t>Providing input and explanations of functionality. Maybe we need to make this part of the development cycle and track this specifically as a step to completion of a project.</a:t>
            </a:r>
          </a:p>
          <a:p>
            <a:pPr lvl="1">
              <a:buFont typeface="Wingdings" panose="05000000000000000000" pitchFamily="2" charset="2"/>
              <a:buChar char="q"/>
            </a:pPr>
            <a:r>
              <a:rPr lang="en-US" dirty="0" smtClean="0"/>
              <a:t>Supplying customer-directed information.</a:t>
            </a:r>
          </a:p>
          <a:p>
            <a:pPr lvl="1">
              <a:buFont typeface="Wingdings" panose="05000000000000000000" pitchFamily="2" charset="2"/>
              <a:buChar char="q"/>
            </a:pPr>
            <a:r>
              <a:rPr lang="en-US" dirty="0" smtClean="0"/>
              <a:t>By finding more efficient ways to streamline the content creation process so that tech writers can focus more on content quality rather than delivery, formatting, and other aspects that I believe should be more automated.</a:t>
            </a:r>
            <a:endParaRPr lang="en-US" dirty="0"/>
          </a:p>
        </p:txBody>
      </p:sp>
    </p:spTree>
    <p:extLst>
      <p:ext uri="{BB962C8B-B14F-4D97-AF65-F5344CB8AC3E}">
        <p14:creationId xmlns:p14="http://schemas.microsoft.com/office/powerpoint/2010/main" val="1973600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Mapping</a:t>
            </a:r>
            <a:endParaRPr lang="en-US" dirty="0"/>
          </a:p>
        </p:txBody>
      </p:sp>
      <p:sp>
        <p:nvSpPr>
          <p:cNvPr id="3" name="Text Placeholder 2"/>
          <p:cNvSpPr>
            <a:spLocks noGrp="1"/>
          </p:cNvSpPr>
          <p:nvPr>
            <p:ph type="body" idx="1"/>
          </p:nvPr>
        </p:nvSpPr>
        <p:spPr/>
        <p:txBody>
          <a:bodyPr/>
          <a:lstStyle/>
          <a:p>
            <a:r>
              <a:rPr lang="en-US" dirty="0" smtClean="0"/>
              <a:t>Current State</a:t>
            </a:r>
            <a:endParaRPr lang="en-US" dirty="0"/>
          </a:p>
        </p:txBody>
      </p:sp>
      <p:sp>
        <p:nvSpPr>
          <p:cNvPr id="5" name="Text Placeholder 4"/>
          <p:cNvSpPr>
            <a:spLocks noGrp="1"/>
          </p:cNvSpPr>
          <p:nvPr>
            <p:ph type="body" sz="quarter" idx="3"/>
          </p:nvPr>
        </p:nvSpPr>
        <p:spPr/>
        <p:txBody>
          <a:bodyPr/>
          <a:lstStyle/>
          <a:p>
            <a:r>
              <a:rPr lang="en-US" dirty="0" smtClean="0"/>
              <a:t>Future State</a:t>
            </a:r>
            <a:endParaRPr lang="en-US" dirty="0"/>
          </a:p>
        </p:txBody>
      </p:sp>
      <p:sp>
        <p:nvSpPr>
          <p:cNvPr id="12" name="Content Placeholder 11"/>
          <p:cNvSpPr>
            <a:spLocks noGrp="1"/>
          </p:cNvSpPr>
          <p:nvPr>
            <p:ph sz="quarter" idx="4"/>
          </p:nvPr>
        </p:nvSpPr>
        <p:spPr/>
        <p:txBody>
          <a:bodyPr>
            <a:normAutofit fontScale="92500" lnSpcReduction="10000"/>
          </a:bodyPr>
          <a:lstStyle/>
          <a:p>
            <a:r>
              <a:rPr lang="en-US" dirty="0" smtClean="0"/>
              <a:t>Planning - Doc Design Plan to establish scope and shared understanding.</a:t>
            </a:r>
          </a:p>
          <a:p>
            <a:r>
              <a:rPr lang="en-US" dirty="0" smtClean="0"/>
              <a:t>Development – preliminary analysis and initial work that can be done. Draft to QA. PLM work (PN setup) during QA review.</a:t>
            </a:r>
          </a:p>
          <a:p>
            <a:r>
              <a:rPr lang="en-US" dirty="0" smtClean="0"/>
              <a:t>Review/Edit – includes formal Doc walkthrough and final adjustments/edits.</a:t>
            </a:r>
          </a:p>
          <a:p>
            <a:r>
              <a:rPr lang="en-US" dirty="0" smtClean="0"/>
              <a:t>Delivery – final uploads and signoffs to deliver.</a:t>
            </a:r>
            <a:endParaRPr lang="en-US" dirty="0"/>
          </a:p>
        </p:txBody>
      </p:sp>
      <p:sp>
        <p:nvSpPr>
          <p:cNvPr id="13" name="Content Placeholder 12"/>
          <p:cNvSpPr>
            <a:spLocks noGrp="1"/>
          </p:cNvSpPr>
          <p:nvPr>
            <p:ph sz="half" idx="2"/>
          </p:nvPr>
        </p:nvSpPr>
        <p:spPr/>
        <p:txBody>
          <a:bodyPr/>
          <a:lstStyle/>
          <a:p>
            <a:r>
              <a:rPr lang="en-US" dirty="0" smtClean="0"/>
              <a:t>Planning - minimal.</a:t>
            </a:r>
          </a:p>
          <a:p>
            <a:r>
              <a:rPr lang="en-US" dirty="0" smtClean="0"/>
              <a:t>Development - begins with assumptions and unknowns.</a:t>
            </a:r>
          </a:p>
          <a:p>
            <a:r>
              <a:rPr lang="en-US" dirty="0" smtClean="0"/>
              <a:t>Review/Edit - cycle repeats multiple times as product scope is refined.</a:t>
            </a:r>
          </a:p>
          <a:p>
            <a:r>
              <a:rPr lang="en-US" dirty="0" smtClean="0"/>
              <a:t>Delivery - cumbersome w/ PLM work, tracking signoffs, etc.</a:t>
            </a:r>
            <a:endParaRPr lang="en-US" dirty="0"/>
          </a:p>
        </p:txBody>
      </p:sp>
    </p:spTree>
    <p:extLst>
      <p:ext uri="{BB962C8B-B14F-4D97-AF65-F5344CB8AC3E}">
        <p14:creationId xmlns:p14="http://schemas.microsoft.com/office/powerpoint/2010/main" val="1773293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Wow! The Documentation team is/are…</a:t>
            </a:r>
            <a:endParaRPr lang="en-US" dirty="0"/>
          </a:p>
        </p:txBody>
      </p:sp>
      <p:sp>
        <p:nvSpPr>
          <p:cNvPr id="3" name="Content Placeholder 2"/>
          <p:cNvSpPr>
            <a:spLocks noGrp="1"/>
          </p:cNvSpPr>
          <p:nvPr>
            <p:ph idx="1"/>
          </p:nvPr>
        </p:nvSpPr>
        <p:spPr>
          <a:xfrm>
            <a:off x="5781146" y="450937"/>
            <a:ext cx="5190065" cy="5568863"/>
          </a:xfrm>
        </p:spPr>
        <p:txBody>
          <a:bodyPr/>
          <a:lstStyle/>
          <a:p>
            <a:r>
              <a:rPr lang="en-US" dirty="0" smtClean="0"/>
              <a:t>Included and Involved (early in the process).</a:t>
            </a:r>
          </a:p>
          <a:p>
            <a:r>
              <a:rPr lang="en-US" dirty="0" smtClean="0"/>
              <a:t>Respected and Appreciated (our work eases load in areas like Tech Services)</a:t>
            </a:r>
          </a:p>
          <a:p>
            <a:r>
              <a:rPr lang="en-US" dirty="0" smtClean="0"/>
              <a:t>Approachable and Collaborative (easy to work with)</a:t>
            </a:r>
          </a:p>
          <a:p>
            <a:r>
              <a:rPr lang="en-US" dirty="0" smtClean="0"/>
              <a:t>Consultative (input to all areas of user assistance)</a:t>
            </a:r>
          </a:p>
          <a:p>
            <a:r>
              <a:rPr lang="en-US" dirty="0" smtClean="0"/>
              <a:t>User Advocates</a:t>
            </a:r>
          </a:p>
          <a:p>
            <a:r>
              <a:rPr lang="en-US" dirty="0" smtClean="0"/>
              <a:t>Accountable w/ project visibility and a formal request process</a:t>
            </a:r>
          </a:p>
          <a:p>
            <a:r>
              <a:rPr lang="en-US" smtClean="0"/>
              <a:t>INFLUENCERS</a:t>
            </a:r>
            <a:r>
              <a:rPr lang="en-US" dirty="0" smtClean="0"/>
              <a:t>!</a:t>
            </a:r>
          </a:p>
          <a:p>
            <a:endParaRPr lang="en-US" dirty="0" smtClean="0"/>
          </a:p>
          <a:p>
            <a:endParaRPr lang="en-US" dirty="0" smtClean="0"/>
          </a:p>
          <a:p>
            <a:endParaRPr lang="en-US" dirty="0"/>
          </a:p>
        </p:txBody>
      </p:sp>
      <p:sp>
        <p:nvSpPr>
          <p:cNvPr id="4" name="Text Placeholder 3"/>
          <p:cNvSpPr>
            <a:spLocks noGrp="1"/>
          </p:cNvSpPr>
          <p:nvPr>
            <p:ph type="body" sz="half" idx="2"/>
          </p:nvPr>
        </p:nvSpPr>
        <p:spPr/>
        <p:txBody>
          <a:bodyPr/>
          <a:lstStyle/>
          <a:p>
            <a:r>
              <a:rPr lang="en-US" dirty="0" smtClean="0"/>
              <a:t>We aspire to be…</a:t>
            </a:r>
            <a:endParaRPr lang="en-US" dirty="0"/>
          </a:p>
        </p:txBody>
      </p:sp>
      <p:sp>
        <p:nvSpPr>
          <p:cNvPr id="5" name="AutoShape 2" descr="Image result for superman logo with letter 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2"/>
          <a:stretch>
            <a:fillRect/>
          </a:stretch>
        </p:blipFill>
        <p:spPr>
          <a:xfrm>
            <a:off x="9267434" y="4405508"/>
            <a:ext cx="2400300" cy="1905000"/>
          </a:xfrm>
          <a:prstGeom prst="rect">
            <a:avLst/>
          </a:prstGeom>
        </p:spPr>
      </p:pic>
    </p:spTree>
    <p:extLst>
      <p:ext uri="{BB962C8B-B14F-4D97-AF65-F5344CB8AC3E}">
        <p14:creationId xmlns:p14="http://schemas.microsoft.com/office/powerpoint/2010/main" val="21023332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Topics</a:t>
            </a:r>
            <a:endParaRPr lang="en-US" dirty="0"/>
          </a:p>
        </p:txBody>
      </p:sp>
      <p:sp>
        <p:nvSpPr>
          <p:cNvPr id="3" name="Text Placeholder 2"/>
          <p:cNvSpPr>
            <a:spLocks noGrp="1"/>
          </p:cNvSpPr>
          <p:nvPr>
            <p:ph type="body" idx="1"/>
          </p:nvPr>
        </p:nvSpPr>
        <p:spPr/>
        <p:txBody>
          <a:bodyPr/>
          <a:lstStyle/>
          <a:p>
            <a:r>
              <a:rPr lang="en-US" dirty="0" smtClean="0"/>
              <a:t>Methods</a:t>
            </a:r>
            <a:endParaRPr lang="en-US" dirty="0"/>
          </a:p>
        </p:txBody>
      </p:sp>
      <p:sp>
        <p:nvSpPr>
          <p:cNvPr id="4" name="Text Placeholder 3"/>
          <p:cNvSpPr>
            <a:spLocks noGrp="1"/>
          </p:cNvSpPr>
          <p:nvPr>
            <p:ph type="body" sz="half" idx="15"/>
          </p:nvPr>
        </p:nvSpPr>
        <p:spPr/>
        <p:txBody>
          <a:bodyPr/>
          <a:lstStyle/>
          <a:p>
            <a:r>
              <a:rPr lang="en-US" dirty="0" smtClean="0">
                <a:hlinkClick r:id="rId2" action="ppaction://hlinksldjump"/>
              </a:rPr>
              <a:t>Information Mapping </a:t>
            </a:r>
            <a:endParaRPr lang="en-US" dirty="0" smtClean="0"/>
          </a:p>
          <a:p>
            <a:r>
              <a:rPr lang="en-US" dirty="0" smtClean="0">
                <a:hlinkClick r:id="rId3" action="ppaction://hlinksldjump"/>
              </a:rPr>
              <a:t>Documentation Project Management</a:t>
            </a:r>
            <a:endParaRPr lang="en-US" dirty="0" smtClean="0"/>
          </a:p>
          <a:p>
            <a:r>
              <a:rPr lang="en-US" dirty="0" smtClean="0">
                <a:hlinkClick r:id="rId4" action="ppaction://hlinksldjump"/>
              </a:rPr>
              <a:t>Minimalism</a:t>
            </a:r>
            <a:endParaRPr lang="en-US" dirty="0" smtClean="0"/>
          </a:p>
          <a:p>
            <a:r>
              <a:rPr lang="en-US" dirty="0" smtClean="0"/>
              <a:t>Screenshot Best Practices</a:t>
            </a:r>
          </a:p>
          <a:p>
            <a:endParaRPr lang="en-US" dirty="0"/>
          </a:p>
        </p:txBody>
      </p:sp>
      <p:sp>
        <p:nvSpPr>
          <p:cNvPr id="5" name="Text Placeholder 4"/>
          <p:cNvSpPr>
            <a:spLocks noGrp="1"/>
          </p:cNvSpPr>
          <p:nvPr>
            <p:ph type="body" sz="quarter" idx="3"/>
          </p:nvPr>
        </p:nvSpPr>
        <p:spPr/>
        <p:txBody>
          <a:bodyPr/>
          <a:lstStyle/>
          <a:p>
            <a:r>
              <a:rPr lang="en-US" dirty="0" smtClean="0"/>
              <a:t>Tools</a:t>
            </a:r>
            <a:endParaRPr lang="en-US" dirty="0"/>
          </a:p>
        </p:txBody>
      </p:sp>
      <p:sp>
        <p:nvSpPr>
          <p:cNvPr id="6" name="Text Placeholder 5"/>
          <p:cNvSpPr>
            <a:spLocks noGrp="1"/>
          </p:cNvSpPr>
          <p:nvPr>
            <p:ph type="body" sz="half" idx="16"/>
          </p:nvPr>
        </p:nvSpPr>
        <p:spPr/>
        <p:txBody>
          <a:bodyPr/>
          <a:lstStyle/>
          <a:p>
            <a:r>
              <a:rPr lang="en-US" dirty="0" smtClean="0"/>
              <a:t>Flare – anatomy of a project</a:t>
            </a:r>
            <a:endParaRPr lang="en-US" dirty="0"/>
          </a:p>
          <a:p>
            <a:r>
              <a:rPr lang="en-US" dirty="0" smtClean="0"/>
              <a:t>Flare – using conditional text</a:t>
            </a:r>
          </a:p>
          <a:p>
            <a:r>
              <a:rPr lang="en-US" dirty="0" smtClean="0"/>
              <a:t>Flare – using variables</a:t>
            </a:r>
          </a:p>
          <a:p>
            <a:r>
              <a:rPr lang="en-US" dirty="0" smtClean="0"/>
              <a:t>Flare – best practices</a:t>
            </a:r>
          </a:p>
          <a:p>
            <a:r>
              <a:rPr lang="en-US" dirty="0" smtClean="0"/>
              <a:t>SnagIt – best practices</a:t>
            </a:r>
          </a:p>
          <a:p>
            <a:r>
              <a:rPr lang="en-US" dirty="0" smtClean="0"/>
              <a:t>TFS – Doc bug list</a:t>
            </a:r>
          </a:p>
        </p:txBody>
      </p:sp>
      <p:sp>
        <p:nvSpPr>
          <p:cNvPr id="7" name="Text Placeholder 6"/>
          <p:cNvSpPr>
            <a:spLocks noGrp="1"/>
          </p:cNvSpPr>
          <p:nvPr>
            <p:ph type="body" sz="quarter" idx="13"/>
          </p:nvPr>
        </p:nvSpPr>
        <p:spPr/>
        <p:txBody>
          <a:bodyPr/>
          <a:lstStyle/>
          <a:p>
            <a:r>
              <a:rPr lang="en-US" dirty="0" smtClean="0"/>
              <a:t>Standards</a:t>
            </a:r>
            <a:endParaRPr lang="en-US" dirty="0"/>
          </a:p>
        </p:txBody>
      </p:sp>
      <p:sp>
        <p:nvSpPr>
          <p:cNvPr id="8" name="Text Placeholder 7"/>
          <p:cNvSpPr>
            <a:spLocks noGrp="1"/>
          </p:cNvSpPr>
          <p:nvPr>
            <p:ph type="body" sz="half" idx="17"/>
          </p:nvPr>
        </p:nvSpPr>
        <p:spPr/>
        <p:txBody>
          <a:bodyPr/>
          <a:lstStyle/>
          <a:p>
            <a:r>
              <a:rPr lang="en-US" dirty="0" smtClean="0"/>
              <a:t>Product Names – see Price List</a:t>
            </a:r>
          </a:p>
          <a:p>
            <a:r>
              <a:rPr lang="en-US" dirty="0" smtClean="0"/>
              <a:t>User Interface Elements – UI update; Tech </a:t>
            </a:r>
            <a:r>
              <a:rPr lang="en-US" dirty="0" err="1" smtClean="0"/>
              <a:t>Srvs</a:t>
            </a:r>
            <a:r>
              <a:rPr lang="en-US" dirty="0" smtClean="0"/>
              <a:t> input needed</a:t>
            </a:r>
          </a:p>
          <a:p>
            <a:r>
              <a:rPr lang="en-US" dirty="0" smtClean="0"/>
              <a:t>Preferred Terms</a:t>
            </a:r>
          </a:p>
          <a:p>
            <a:r>
              <a:rPr lang="en-US" dirty="0" smtClean="0"/>
              <a:t>Graphics </a:t>
            </a:r>
          </a:p>
          <a:p>
            <a:r>
              <a:rPr lang="en-US" dirty="0" smtClean="0"/>
              <a:t>Headings – title case</a:t>
            </a:r>
          </a:p>
          <a:p>
            <a:r>
              <a:rPr lang="en-US" dirty="0" smtClean="0"/>
              <a:t>Hyphenation – reduce; correct in style sheet</a:t>
            </a:r>
          </a:p>
        </p:txBody>
      </p:sp>
    </p:spTree>
    <p:extLst>
      <p:ext uri="{BB962C8B-B14F-4D97-AF65-F5344CB8AC3E}">
        <p14:creationId xmlns:p14="http://schemas.microsoft.com/office/powerpoint/2010/main" val="35091732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Topics</a:t>
            </a:r>
            <a:endParaRPr lang="en-US" dirty="0"/>
          </a:p>
        </p:txBody>
      </p:sp>
      <p:sp>
        <p:nvSpPr>
          <p:cNvPr id="3" name="Text Placeholder 2"/>
          <p:cNvSpPr>
            <a:spLocks noGrp="1"/>
          </p:cNvSpPr>
          <p:nvPr>
            <p:ph type="body" idx="1"/>
          </p:nvPr>
        </p:nvSpPr>
        <p:spPr/>
        <p:txBody>
          <a:bodyPr/>
          <a:lstStyle/>
          <a:p>
            <a:r>
              <a:rPr lang="en-US" dirty="0" smtClean="0"/>
              <a:t>Doc Policies</a:t>
            </a:r>
            <a:endParaRPr lang="en-US" dirty="0"/>
          </a:p>
        </p:txBody>
      </p:sp>
      <p:sp>
        <p:nvSpPr>
          <p:cNvPr id="4" name="Text Placeholder 3"/>
          <p:cNvSpPr>
            <a:spLocks noGrp="1"/>
          </p:cNvSpPr>
          <p:nvPr>
            <p:ph type="body" sz="half" idx="15"/>
          </p:nvPr>
        </p:nvSpPr>
        <p:spPr/>
        <p:txBody>
          <a:bodyPr/>
          <a:lstStyle/>
          <a:p>
            <a:r>
              <a:rPr lang="en-US" dirty="0" smtClean="0"/>
              <a:t>PDF and DOC in PLM</a:t>
            </a:r>
          </a:p>
          <a:p>
            <a:r>
              <a:rPr lang="en-US" dirty="0" smtClean="0"/>
              <a:t>No work without charge codes (beyond a consult or estimate)</a:t>
            </a:r>
          </a:p>
          <a:p>
            <a:endParaRPr lang="en-US" dirty="0"/>
          </a:p>
        </p:txBody>
      </p:sp>
      <p:sp>
        <p:nvSpPr>
          <p:cNvPr id="5" name="Text Placeholder 4"/>
          <p:cNvSpPr>
            <a:spLocks noGrp="1"/>
          </p:cNvSpPr>
          <p:nvPr>
            <p:ph type="body" sz="quarter" idx="3"/>
          </p:nvPr>
        </p:nvSpPr>
        <p:spPr/>
        <p:txBody>
          <a:bodyPr/>
          <a:lstStyle/>
          <a:p>
            <a:r>
              <a:rPr lang="en-US" dirty="0" smtClean="0"/>
              <a:t>Questions</a:t>
            </a:r>
            <a:endParaRPr lang="en-US" dirty="0"/>
          </a:p>
        </p:txBody>
      </p:sp>
      <p:sp>
        <p:nvSpPr>
          <p:cNvPr id="6" name="Text Placeholder 5"/>
          <p:cNvSpPr>
            <a:spLocks noGrp="1"/>
          </p:cNvSpPr>
          <p:nvPr>
            <p:ph type="body" sz="half" idx="16"/>
          </p:nvPr>
        </p:nvSpPr>
        <p:spPr/>
        <p:txBody>
          <a:bodyPr/>
          <a:lstStyle/>
          <a:p>
            <a:r>
              <a:rPr lang="en-US" dirty="0" smtClean="0"/>
              <a:t>TFS Bug List – check w/ Ed</a:t>
            </a:r>
          </a:p>
          <a:p>
            <a:r>
              <a:rPr lang="en-US" dirty="0" smtClean="0"/>
              <a:t>Use of historic data for estimates - available</a:t>
            </a:r>
          </a:p>
          <a:p>
            <a:r>
              <a:rPr lang="en-US" dirty="0" smtClean="0"/>
              <a:t>Who can access which drives – BP: Common Docs</a:t>
            </a:r>
          </a:p>
          <a:p>
            <a:r>
              <a:rPr lang="en-US" dirty="0" smtClean="0"/>
              <a:t>No feedback email allowed</a:t>
            </a:r>
            <a:endParaRPr lang="en-US" dirty="0"/>
          </a:p>
        </p:txBody>
      </p:sp>
      <p:sp>
        <p:nvSpPr>
          <p:cNvPr id="7" name="Text Placeholder 6"/>
          <p:cNvSpPr>
            <a:spLocks noGrp="1"/>
          </p:cNvSpPr>
          <p:nvPr>
            <p:ph type="body" sz="quarter" idx="13"/>
          </p:nvPr>
        </p:nvSpPr>
        <p:spPr/>
        <p:txBody>
          <a:bodyPr/>
          <a:lstStyle/>
          <a:p>
            <a:r>
              <a:rPr lang="en-US" dirty="0" smtClean="0"/>
              <a:t>Maintenance</a:t>
            </a:r>
            <a:endParaRPr lang="en-US" dirty="0"/>
          </a:p>
        </p:txBody>
      </p:sp>
      <p:sp>
        <p:nvSpPr>
          <p:cNvPr id="8" name="Text Placeholder 7"/>
          <p:cNvSpPr>
            <a:spLocks noGrp="1"/>
          </p:cNvSpPr>
          <p:nvPr>
            <p:ph type="body" sz="half" idx="17"/>
          </p:nvPr>
        </p:nvSpPr>
        <p:spPr/>
        <p:txBody>
          <a:bodyPr/>
          <a:lstStyle/>
          <a:p>
            <a:r>
              <a:rPr lang="en-US" dirty="0" smtClean="0"/>
              <a:t>Content audit – esp. projects without PNs in TFS </a:t>
            </a:r>
          </a:p>
          <a:p>
            <a:r>
              <a:rPr lang="en-US" dirty="0" smtClean="0"/>
              <a:t>Main/Core (MC) Flare project</a:t>
            </a:r>
          </a:p>
          <a:p>
            <a:r>
              <a:rPr lang="en-US" dirty="0" smtClean="0"/>
              <a:t>Common content – index, acronyms, etc.</a:t>
            </a:r>
          </a:p>
          <a:p>
            <a:r>
              <a:rPr lang="en-US" dirty="0" smtClean="0"/>
              <a:t>Editing checklist</a:t>
            </a:r>
          </a:p>
        </p:txBody>
      </p:sp>
    </p:spTree>
    <p:extLst>
      <p:ext uri="{BB962C8B-B14F-4D97-AF65-F5344CB8AC3E}">
        <p14:creationId xmlns:p14="http://schemas.microsoft.com/office/powerpoint/2010/main" val="22566216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Items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hlinkClick r:id="rId2" action="ppaction://hlinksldjump"/>
              </a:rPr>
              <a:t>User persona </a:t>
            </a:r>
            <a:r>
              <a:rPr lang="en-US" dirty="0" smtClean="0"/>
              <a:t>- Done</a:t>
            </a:r>
          </a:p>
          <a:p>
            <a:r>
              <a:rPr lang="en-US" dirty="0" smtClean="0">
                <a:hlinkClick r:id="rId3" action="ppaction://hlinksldjump"/>
              </a:rPr>
              <a:t>Doc process maps </a:t>
            </a:r>
            <a:r>
              <a:rPr lang="en-US" dirty="0" smtClean="0"/>
              <a:t>– Current vs. Future</a:t>
            </a:r>
          </a:p>
          <a:p>
            <a:r>
              <a:rPr lang="en-US" dirty="0" smtClean="0"/>
              <a:t>Doc feedback email - Declined</a:t>
            </a:r>
          </a:p>
          <a:p>
            <a:r>
              <a:rPr lang="en-US" dirty="0" smtClean="0"/>
              <a:t>Factor estimates for doc baseline – Done</a:t>
            </a:r>
          </a:p>
          <a:p>
            <a:pPr lvl="1"/>
            <a:r>
              <a:rPr lang="en-US" dirty="0" smtClean="0"/>
              <a:t>Number of changes - XS (1-24); S (25-49); M (50-74); L (75-99); XL (100+)</a:t>
            </a:r>
            <a:endParaRPr lang="en-US" dirty="0"/>
          </a:p>
          <a:p>
            <a:pPr lvl="1"/>
            <a:r>
              <a:rPr lang="en-US" dirty="0" smtClean="0"/>
              <a:t>Complexity – Basic – 1; Advanced – </a:t>
            </a:r>
            <a:r>
              <a:rPr lang="en-US" dirty="0"/>
              <a:t>3</a:t>
            </a:r>
            <a:r>
              <a:rPr lang="en-US" dirty="0" smtClean="0"/>
              <a:t>; </a:t>
            </a:r>
            <a:r>
              <a:rPr lang="en-US" dirty="0" smtClean="0"/>
              <a:t>Complex – </a:t>
            </a:r>
            <a:r>
              <a:rPr lang="en-US" dirty="0"/>
              <a:t>9</a:t>
            </a:r>
            <a:endParaRPr lang="en-US" dirty="0" smtClean="0"/>
          </a:p>
          <a:p>
            <a:pPr lvl="1"/>
            <a:r>
              <a:rPr lang="en-US" dirty="0" smtClean="0"/>
              <a:t>Time – average </a:t>
            </a:r>
            <a:r>
              <a:rPr lang="en-US" dirty="0" smtClean="0"/>
              <a:t>12 </a:t>
            </a:r>
            <a:r>
              <a:rPr lang="en-US" dirty="0" smtClean="0"/>
              <a:t>minutes per item.</a:t>
            </a:r>
          </a:p>
          <a:p>
            <a:pPr lvl="1"/>
            <a:r>
              <a:rPr lang="en-US" dirty="0" smtClean="0"/>
              <a:t># of changes * Complexity * Time, ex. 5 basic, 6 </a:t>
            </a:r>
            <a:r>
              <a:rPr lang="en-US" dirty="0" err="1" smtClean="0"/>
              <a:t>adv</a:t>
            </a:r>
            <a:r>
              <a:rPr lang="en-US" dirty="0" smtClean="0"/>
              <a:t> and 4 complex =</a:t>
            </a:r>
            <a:br>
              <a:rPr lang="en-US" dirty="0" smtClean="0"/>
            </a:br>
            <a:r>
              <a:rPr lang="en-US" dirty="0" smtClean="0"/>
              <a:t>(</a:t>
            </a:r>
            <a:r>
              <a:rPr lang="en-US" dirty="0" smtClean="0"/>
              <a:t>5*1*12) </a:t>
            </a:r>
            <a:r>
              <a:rPr lang="en-US" dirty="0" smtClean="0"/>
              <a:t>+ (</a:t>
            </a:r>
            <a:r>
              <a:rPr lang="en-US" dirty="0" smtClean="0"/>
              <a:t>6*3*12) </a:t>
            </a:r>
            <a:r>
              <a:rPr lang="en-US" dirty="0" smtClean="0"/>
              <a:t>+ (</a:t>
            </a:r>
            <a:r>
              <a:rPr lang="en-US" dirty="0" smtClean="0"/>
              <a:t>4*9*12) </a:t>
            </a:r>
            <a:r>
              <a:rPr lang="en-US" dirty="0" smtClean="0"/>
              <a:t>= </a:t>
            </a:r>
            <a:r>
              <a:rPr lang="en-US" dirty="0" smtClean="0"/>
              <a:t>60 + 216 </a:t>
            </a:r>
            <a:r>
              <a:rPr lang="en-US" dirty="0" smtClean="0"/>
              <a:t>+ </a:t>
            </a:r>
            <a:r>
              <a:rPr lang="en-US" dirty="0" smtClean="0"/>
              <a:t>432 </a:t>
            </a:r>
            <a:r>
              <a:rPr lang="en-US" dirty="0" smtClean="0"/>
              <a:t>= </a:t>
            </a:r>
            <a:r>
              <a:rPr lang="en-US" dirty="0" smtClean="0"/>
              <a:t>612 </a:t>
            </a:r>
            <a:r>
              <a:rPr lang="en-US" dirty="0" smtClean="0"/>
              <a:t>min/60</a:t>
            </a:r>
            <a:r>
              <a:rPr lang="en-US" smtClean="0"/>
              <a:t>= </a:t>
            </a:r>
            <a:r>
              <a:rPr lang="en-US" smtClean="0"/>
              <a:t>11.8 </a:t>
            </a:r>
            <a:r>
              <a:rPr lang="en-US" dirty="0" err="1" smtClean="0"/>
              <a:t>hrs</a:t>
            </a:r>
            <a:r>
              <a:rPr lang="en-US" dirty="0" smtClean="0"/>
              <a:t> </a:t>
            </a:r>
          </a:p>
          <a:p>
            <a:pPr lvl="1"/>
            <a:r>
              <a:rPr lang="en-US" dirty="0" smtClean="0"/>
              <a:t>Final consideration - % of available tech writer time since we are allocated to multiple projects.</a:t>
            </a:r>
          </a:p>
          <a:p>
            <a:pPr lvl="1"/>
            <a:endParaRPr lang="en-US" dirty="0" smtClean="0"/>
          </a:p>
        </p:txBody>
      </p:sp>
    </p:spTree>
    <p:extLst>
      <p:ext uri="{BB962C8B-B14F-4D97-AF65-F5344CB8AC3E}">
        <p14:creationId xmlns:p14="http://schemas.microsoft.com/office/powerpoint/2010/main" val="9649835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 SPC E4 Marvin Thompson</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smtClean="0"/>
              <a:t>Gender: Male</a:t>
            </a:r>
          </a:p>
          <a:p>
            <a:r>
              <a:rPr lang="en-US" dirty="0" smtClean="0"/>
              <a:t>Age: 24</a:t>
            </a:r>
          </a:p>
          <a:p>
            <a:r>
              <a:rPr lang="en-US" dirty="0" smtClean="0"/>
              <a:t>Current Location: Middle East</a:t>
            </a:r>
          </a:p>
          <a:p>
            <a:r>
              <a:rPr lang="en-US" dirty="0" smtClean="0"/>
              <a:t>Military Branch and Rank: </a:t>
            </a:r>
            <a:br>
              <a:rPr lang="en-US" dirty="0" smtClean="0"/>
            </a:br>
            <a:r>
              <a:rPr lang="en-US" dirty="0" smtClean="0"/>
              <a:t>Army, enlisted Specialist-4</a:t>
            </a:r>
          </a:p>
          <a:p>
            <a:r>
              <a:rPr lang="en-US" dirty="0" smtClean="0"/>
              <a:t>Education: GED</a:t>
            </a:r>
          </a:p>
          <a:p>
            <a:r>
              <a:rPr lang="en-US" dirty="0" smtClean="0"/>
              <a:t>Goal/Priority: Find the bad guy! Gather intel.</a:t>
            </a:r>
          </a:p>
          <a:p>
            <a:r>
              <a:rPr lang="en-US" dirty="0" smtClean="0"/>
              <a:t>Technology Experience: Comfortable with internet, gaming, social media, smartphones, gadgets galore!</a:t>
            </a:r>
          </a:p>
          <a:p>
            <a:endParaRPr lang="en-US" dirty="0" smtClean="0"/>
          </a:p>
          <a:p>
            <a:endParaRPr lang="en-US" dirty="0"/>
          </a:p>
        </p:txBody>
      </p:sp>
      <p:sp>
        <p:nvSpPr>
          <p:cNvPr id="4" name="Content Placeholder 3"/>
          <p:cNvSpPr>
            <a:spLocks noGrp="1"/>
          </p:cNvSpPr>
          <p:nvPr>
            <p:ph sz="half" idx="2"/>
          </p:nvPr>
        </p:nvSpPr>
        <p:spPr/>
        <p:txBody>
          <a:bodyPr>
            <a:normAutofit fontScale="85000" lnSpcReduction="10000"/>
          </a:bodyPr>
          <a:lstStyle/>
          <a:p>
            <a:r>
              <a:rPr lang="en-US" dirty="0" smtClean="0"/>
              <a:t>Motivation: </a:t>
            </a:r>
            <a:r>
              <a:rPr lang="en-US" b="1" dirty="0" smtClean="0"/>
              <a:t>Staying alive</a:t>
            </a:r>
            <a:r>
              <a:rPr lang="en-US" dirty="0" smtClean="0"/>
              <a:t>! Contributing to the success of the mission, being part of the team.</a:t>
            </a:r>
          </a:p>
          <a:p>
            <a:r>
              <a:rPr lang="en-US" dirty="0" smtClean="0"/>
              <a:t>Irritated when: gear doesn’t work, issue occur with hardware discovery, cryptic error messages occur, has to contact SRT for technical support.</a:t>
            </a:r>
          </a:p>
          <a:p>
            <a:r>
              <a:rPr lang="en-US" dirty="0" smtClean="0"/>
              <a:t>Needs/expects docs to be: find information quickly; validation of sequencing; knowing which documents contain what information.</a:t>
            </a:r>
          </a:p>
          <a:p>
            <a:r>
              <a:rPr lang="en-US" dirty="0" smtClean="0"/>
              <a:t>Familiar with: military terms &amp; culture.</a:t>
            </a:r>
          </a:p>
          <a:p>
            <a:r>
              <a:rPr lang="en-US" dirty="0" smtClean="0"/>
              <a:t>Unfamiliar with: </a:t>
            </a:r>
            <a:r>
              <a:rPr lang="en-US" i="1" dirty="0" smtClean="0"/>
              <a:t>how</a:t>
            </a:r>
            <a:r>
              <a:rPr lang="en-US" dirty="0" smtClean="0"/>
              <a:t> something like Mission Manager or </a:t>
            </a:r>
            <a:r>
              <a:rPr lang="en-US" dirty="0" err="1" smtClean="0"/>
              <a:t>LANShark</a:t>
            </a:r>
            <a:r>
              <a:rPr lang="en-US" dirty="0"/>
              <a:t> </a:t>
            </a:r>
            <a:r>
              <a:rPr lang="en-US" dirty="0" smtClean="0"/>
              <a:t>or hardware actually works.</a:t>
            </a:r>
            <a:endParaRPr lang="en-US" dirty="0"/>
          </a:p>
        </p:txBody>
      </p:sp>
      <p:pic>
        <p:nvPicPr>
          <p:cNvPr id="5" name="Picture 4"/>
          <p:cNvPicPr>
            <a:picLocks noChangeAspect="1"/>
          </p:cNvPicPr>
          <p:nvPr/>
        </p:nvPicPr>
        <p:blipFill>
          <a:blip r:embed="rId2"/>
          <a:stretch>
            <a:fillRect/>
          </a:stretch>
        </p:blipFill>
        <p:spPr>
          <a:xfrm>
            <a:off x="8218456" y="585352"/>
            <a:ext cx="1188876" cy="1453615"/>
          </a:xfrm>
          <a:prstGeom prst="rect">
            <a:avLst/>
          </a:prstGeom>
        </p:spPr>
      </p:pic>
      <p:sp>
        <p:nvSpPr>
          <p:cNvPr id="6" name="TextBox 5"/>
          <p:cNvSpPr txBox="1"/>
          <p:nvPr/>
        </p:nvSpPr>
        <p:spPr>
          <a:xfrm>
            <a:off x="856123" y="5981205"/>
            <a:ext cx="10705175" cy="738664"/>
          </a:xfrm>
          <a:prstGeom prst="rect">
            <a:avLst/>
          </a:prstGeom>
          <a:noFill/>
        </p:spPr>
        <p:txBody>
          <a:bodyPr wrap="none" rtlCol="0">
            <a:spAutoFit/>
          </a:bodyPr>
          <a:lstStyle/>
          <a:p>
            <a:r>
              <a:rPr lang="en-US" sz="1400" dirty="0" smtClean="0">
                <a:solidFill>
                  <a:schemeClr val="bg2">
                    <a:lumMod val="25000"/>
                  </a:schemeClr>
                </a:solidFill>
              </a:rPr>
              <a:t>Environment: “Challenging”  If gear isn’t mounted w/ brackets, screws, bungee cords may be used to mount equipment.</a:t>
            </a:r>
          </a:p>
          <a:p>
            <a:r>
              <a:rPr lang="en-US" sz="1400" dirty="0" smtClean="0">
                <a:solidFill>
                  <a:schemeClr val="bg2">
                    <a:lumMod val="25000"/>
                  </a:schemeClr>
                </a:solidFill>
              </a:rPr>
              <a:t>Noisy – choppers; Vibrations – HUMVs; rough roads; Distracting – interruptions, observing surrounding, watching for various </a:t>
            </a:r>
            <a:br>
              <a:rPr lang="en-US" sz="1400" dirty="0" smtClean="0">
                <a:solidFill>
                  <a:schemeClr val="bg2">
                    <a:lumMod val="25000"/>
                  </a:schemeClr>
                </a:solidFill>
              </a:rPr>
            </a:br>
            <a:r>
              <a:rPr lang="en-US" sz="1400" dirty="0" smtClean="0">
                <a:solidFill>
                  <a:schemeClr val="bg2">
                    <a:lumMod val="25000"/>
                  </a:schemeClr>
                </a:solidFill>
              </a:rPr>
              <a:t>threats.</a:t>
            </a:r>
            <a:endParaRPr lang="en-US" sz="1400" dirty="0">
              <a:solidFill>
                <a:schemeClr val="bg2">
                  <a:lumMod val="25000"/>
                </a:schemeClr>
              </a:solidFill>
            </a:endParaRPr>
          </a:p>
        </p:txBody>
      </p:sp>
    </p:spTree>
    <p:extLst>
      <p:ext uri="{BB962C8B-B14F-4D97-AF65-F5344CB8AC3E}">
        <p14:creationId xmlns:p14="http://schemas.microsoft.com/office/powerpoint/2010/main" val="988398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Topic-based Authoring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modular approach to content creation where content is structured around topics that can be mixed and reused in </a:t>
            </a:r>
            <a:r>
              <a:rPr lang="en-US" dirty="0"/>
              <a:t>different contexts. It is defined in contrast with </a:t>
            </a:r>
            <a:r>
              <a:rPr lang="en-US" i="1" dirty="0"/>
              <a:t>book-oriented</a:t>
            </a:r>
            <a:r>
              <a:rPr lang="en-US" dirty="0"/>
              <a:t> or </a:t>
            </a:r>
            <a:r>
              <a:rPr lang="en-US" i="1" dirty="0"/>
              <a:t>narrative</a:t>
            </a:r>
            <a:r>
              <a:rPr lang="en-US" dirty="0"/>
              <a:t> content, written in the linear structure of written books</a:t>
            </a:r>
            <a:r>
              <a:rPr lang="en-US" dirty="0" smtClean="0"/>
              <a:t>.</a:t>
            </a:r>
            <a:endParaRPr lang="en-US" dirty="0"/>
          </a:p>
          <a:p>
            <a:r>
              <a:rPr lang="en-US" dirty="0"/>
              <a:t>This authoring approach is popular in the technical </a:t>
            </a:r>
            <a:r>
              <a:rPr lang="en-US" dirty="0" smtClean="0"/>
              <a:t>documentation. Tools </a:t>
            </a:r>
            <a:r>
              <a:rPr lang="en-US" dirty="0"/>
              <a:t>supporting this approach typically store content in </a:t>
            </a:r>
            <a:r>
              <a:rPr lang="en-US" dirty="0" smtClean="0"/>
              <a:t>XML</a:t>
            </a:r>
            <a:r>
              <a:rPr lang="en-US" dirty="0"/>
              <a:t> document format in a way that facilitates content </a:t>
            </a:r>
            <a:r>
              <a:rPr lang="en-US" dirty="0" smtClean="0"/>
              <a:t>reuse and </a:t>
            </a:r>
            <a:r>
              <a:rPr lang="en-US" dirty="0"/>
              <a:t>makes the dynamic assembly of personalized information possible.</a:t>
            </a:r>
          </a:p>
          <a:p>
            <a:r>
              <a:rPr lang="en-US" dirty="0"/>
              <a:t>A topic is a discrete piece of content that is about a specific subject, has an identifiable purpose, and can stand alone (does not need to be presented in context for the end-user to make sense of the content). Topics are also </a:t>
            </a:r>
            <a:r>
              <a:rPr lang="en-US" dirty="0" smtClean="0"/>
              <a:t>reusable. They </a:t>
            </a:r>
            <a:r>
              <a:rPr lang="en-US" dirty="0"/>
              <a:t>can, when constructed properly (without reliance on other content for its meaning), be reused in any context anywhere needed.</a:t>
            </a:r>
          </a:p>
        </p:txBody>
      </p:sp>
    </p:spTree>
    <p:extLst>
      <p:ext uri="{BB962C8B-B14F-4D97-AF65-F5344CB8AC3E}">
        <p14:creationId xmlns:p14="http://schemas.microsoft.com/office/powerpoint/2010/main" val="40460295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SRT Technical Writers Wear Many Hats</a:t>
            </a:r>
            <a:endParaRPr lang="en-US" dirty="0"/>
          </a:p>
        </p:txBody>
      </p:sp>
      <p:sp>
        <p:nvSpPr>
          <p:cNvPr id="3" name="Content Placeholder 2"/>
          <p:cNvSpPr>
            <a:spLocks noGrp="1"/>
          </p:cNvSpPr>
          <p:nvPr>
            <p:ph idx="1"/>
          </p:nvPr>
        </p:nvSpPr>
        <p:spPr/>
        <p:txBody>
          <a:bodyPr/>
          <a:lstStyle/>
          <a:p>
            <a:r>
              <a:rPr lang="en-US" dirty="0" smtClean="0"/>
              <a:t>Responsible for all aspects of user-facing documentation: content, structure, format, and behavior. We are:</a:t>
            </a:r>
          </a:p>
          <a:p>
            <a:pPr lvl="1">
              <a:buFont typeface="Wingdings" panose="05000000000000000000" pitchFamily="2" charset="2"/>
              <a:buChar char="§"/>
            </a:pPr>
            <a:r>
              <a:rPr lang="en-US" dirty="0" smtClean="0"/>
              <a:t>Authors who research, write, and edit information.</a:t>
            </a:r>
          </a:p>
          <a:p>
            <a:pPr lvl="1">
              <a:buFont typeface="Wingdings" panose="05000000000000000000" pitchFamily="2" charset="2"/>
              <a:buChar char="§"/>
            </a:pPr>
            <a:r>
              <a:rPr lang="en-US" dirty="0" smtClean="0"/>
              <a:t>Information architects who control topic naming, mapping, content models, reuse strategies, and taxonomies.</a:t>
            </a:r>
          </a:p>
          <a:p>
            <a:pPr lvl="1">
              <a:buFont typeface="Wingdings" panose="05000000000000000000" pitchFamily="2" charset="2"/>
              <a:buChar char="§"/>
            </a:pPr>
            <a:r>
              <a:rPr lang="en-US" dirty="0" smtClean="0"/>
              <a:t>Usability specialists who test our own instructions wherever feasible.</a:t>
            </a:r>
          </a:p>
          <a:p>
            <a:pPr lvl="1">
              <a:buFont typeface="Wingdings" panose="05000000000000000000" pitchFamily="2" charset="2"/>
              <a:buChar char="§"/>
            </a:pPr>
            <a:r>
              <a:rPr lang="en-US" dirty="0" smtClean="0"/>
              <a:t>Photographers who take pictures of equipment.</a:t>
            </a:r>
          </a:p>
          <a:p>
            <a:pPr lvl="1">
              <a:buFont typeface="Wingdings" panose="05000000000000000000" pitchFamily="2" charset="2"/>
              <a:buChar char="§"/>
            </a:pPr>
            <a:r>
              <a:rPr lang="en-US" dirty="0" smtClean="0"/>
              <a:t>Graphic designers who create visual communication. </a:t>
            </a:r>
          </a:p>
          <a:p>
            <a:pPr lvl="1">
              <a:buFont typeface="Wingdings" panose="05000000000000000000" pitchFamily="2" charset="2"/>
              <a:buChar char="§"/>
            </a:pPr>
            <a:r>
              <a:rPr lang="en-US" dirty="0" smtClean="0"/>
              <a:t>Editors </a:t>
            </a:r>
            <a:r>
              <a:rPr lang="en-US" dirty="0"/>
              <a:t>who impose writing standards and enforce consistency.</a:t>
            </a:r>
          </a:p>
          <a:p>
            <a:pPr lvl="1">
              <a:buFont typeface="Wingdings" panose="05000000000000000000" pitchFamily="2" charset="2"/>
              <a:buChar char="§"/>
            </a:pPr>
            <a:endParaRPr lang="en-US" dirty="0" smtClean="0"/>
          </a:p>
          <a:p>
            <a:pPr lvl="1">
              <a:buFont typeface="Wingdings" panose="05000000000000000000" pitchFamily="2" charset="2"/>
              <a:buChar char="§"/>
            </a:pPr>
            <a:endParaRPr lang="en-US" dirty="0" smtClean="0"/>
          </a:p>
          <a:p>
            <a:endParaRPr lang="en-US" dirty="0"/>
          </a:p>
        </p:txBody>
      </p:sp>
    </p:spTree>
    <p:extLst>
      <p:ext uri="{BB962C8B-B14F-4D97-AF65-F5344CB8AC3E}">
        <p14:creationId xmlns:p14="http://schemas.microsoft.com/office/powerpoint/2010/main" val="41703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DITA Overview</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DITA –(Darwin Information Typing Architecture) concepts are helpful, even outside of a DITA authoring practice:</a:t>
            </a:r>
          </a:p>
          <a:p>
            <a:pPr lvl="1">
              <a:buFont typeface="Wingdings" panose="05000000000000000000" pitchFamily="2" charset="2"/>
              <a:buChar char="Ø"/>
            </a:pPr>
            <a:r>
              <a:rPr lang="en-US" dirty="0" smtClean="0"/>
              <a:t>XML (open standard) data model for authoring and publishing</a:t>
            </a:r>
          </a:p>
          <a:p>
            <a:pPr lvl="1">
              <a:buFont typeface="Wingdings" panose="05000000000000000000" pitchFamily="2" charset="2"/>
              <a:buChar char="Ø"/>
            </a:pPr>
            <a:r>
              <a:rPr lang="en-US" dirty="0"/>
              <a:t>A </a:t>
            </a:r>
            <a:r>
              <a:rPr lang="en-US" i="1" dirty="0"/>
              <a:t>Task</a:t>
            </a:r>
            <a:r>
              <a:rPr lang="en-US" dirty="0"/>
              <a:t> topic is intended for a procedure that describes how to accomplish a task. It lists a series of steps that users follow to produce an intended outcome. The steps are contained in a </a:t>
            </a:r>
            <a:r>
              <a:rPr lang="en-US" dirty="0" err="1"/>
              <a:t>taskbody</a:t>
            </a:r>
            <a:r>
              <a:rPr lang="en-US" dirty="0"/>
              <a:t> element, which is a specialization of the generic body element. The steps element is a specialization of an ordered list element.</a:t>
            </a:r>
          </a:p>
          <a:p>
            <a:pPr lvl="1">
              <a:buFont typeface="Wingdings" panose="05000000000000000000" pitchFamily="2" charset="2"/>
              <a:buChar char="Ø"/>
            </a:pPr>
            <a:r>
              <a:rPr lang="en-US" i="1" dirty="0"/>
              <a:t>Concept</a:t>
            </a:r>
            <a:r>
              <a:rPr lang="en-US" dirty="0"/>
              <a:t> information is more objective, containing definitions, rules, and guidelines.</a:t>
            </a:r>
          </a:p>
          <a:p>
            <a:pPr lvl="1">
              <a:buFont typeface="Wingdings" panose="05000000000000000000" pitchFamily="2" charset="2"/>
              <a:buChar char="Ø"/>
            </a:pPr>
            <a:r>
              <a:rPr lang="en-US" dirty="0"/>
              <a:t>A </a:t>
            </a:r>
            <a:r>
              <a:rPr lang="en-US" i="1" dirty="0"/>
              <a:t>Reference</a:t>
            </a:r>
            <a:r>
              <a:rPr lang="en-US" dirty="0"/>
              <a:t> topic is for topics that describe command syntax, programming instructions, and other reference material, and usually contains detailed, factual material.</a:t>
            </a:r>
          </a:p>
          <a:p>
            <a:pPr lvl="1">
              <a:buFont typeface="Wingdings" panose="05000000000000000000" pitchFamily="2" charset="2"/>
              <a:buChar char="Ø"/>
            </a:pPr>
            <a:r>
              <a:rPr lang="en-US" dirty="0"/>
              <a:t>A </a:t>
            </a:r>
            <a:r>
              <a:rPr lang="en-US" i="1" dirty="0"/>
              <a:t>Glossary Entry</a:t>
            </a:r>
            <a:r>
              <a:rPr lang="en-US" dirty="0"/>
              <a:t> topic is used for defining a single sense of a given term. In addition to identifying the term and providing a definition, this topic type might also have basic terminology information, along with any acronyms or acronym expansions that may apply to term.</a:t>
            </a:r>
          </a:p>
          <a:p>
            <a:pPr lvl="1">
              <a:buFont typeface="Wingdings" panose="05000000000000000000" pitchFamily="2" charset="2"/>
              <a:buChar char="Ø"/>
            </a:pPr>
            <a:r>
              <a:rPr lang="en-US" dirty="0"/>
              <a:t>The </a:t>
            </a:r>
            <a:r>
              <a:rPr lang="en-US" i="1" dirty="0"/>
              <a:t>Troubleshooting</a:t>
            </a:r>
            <a:r>
              <a:rPr lang="en-US" dirty="0"/>
              <a:t> topic describes a condition that the reader may want to correct, followed by one or more descriptions of its cause and suggested remedies</a:t>
            </a:r>
            <a:r>
              <a:rPr lang="en-US" dirty="0" smtClean="0"/>
              <a:t>.</a:t>
            </a:r>
          </a:p>
        </p:txBody>
      </p:sp>
    </p:spTree>
    <p:extLst>
      <p:ext uri="{BB962C8B-B14F-4D97-AF65-F5344CB8AC3E}">
        <p14:creationId xmlns:p14="http://schemas.microsoft.com/office/powerpoint/2010/main" val="1475292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Minimalism Overview</a:t>
            </a:r>
            <a:endParaRPr lang="en-US" dirty="0"/>
          </a:p>
        </p:txBody>
      </p:sp>
      <p:sp>
        <p:nvSpPr>
          <p:cNvPr id="3" name="Content Placeholder 2"/>
          <p:cNvSpPr>
            <a:spLocks noGrp="1"/>
          </p:cNvSpPr>
          <p:nvPr>
            <p:ph idx="1"/>
          </p:nvPr>
        </p:nvSpPr>
        <p:spPr/>
        <p:txBody>
          <a:bodyPr>
            <a:normAutofit/>
          </a:bodyPr>
          <a:lstStyle/>
          <a:p>
            <a:r>
              <a:rPr lang="en-US" dirty="0" smtClean="0"/>
              <a:t>Minimalism </a:t>
            </a:r>
            <a:br>
              <a:rPr lang="en-US" dirty="0" smtClean="0"/>
            </a:br>
            <a:r>
              <a:rPr lang="en-US" dirty="0" smtClean="0"/>
              <a:t>Reduce interference of information delivery with the user’s though process. </a:t>
            </a:r>
            <a:r>
              <a:rPr lang="en-US" dirty="0"/>
              <a:t>Good writing means that the message is directly clear to the projected audience. Adopting a minimalist method may appear, in the short-term, to cost more, as writers must cut up and rephrase content into single free-standing </a:t>
            </a:r>
            <a:r>
              <a:rPr lang="en-US" dirty="0" smtClean="0"/>
              <a:t>chunks.</a:t>
            </a:r>
          </a:p>
          <a:p>
            <a:r>
              <a:rPr lang="en-US" dirty="0"/>
              <a:t>Recommendation: </a:t>
            </a:r>
            <a:r>
              <a:rPr lang="en-US" dirty="0">
                <a:hlinkClick r:id="rId2"/>
              </a:rPr>
              <a:t>https://</a:t>
            </a:r>
            <a:r>
              <a:rPr lang="en-US" dirty="0" smtClean="0">
                <a:hlinkClick r:id="rId2"/>
              </a:rPr>
              <a:t>www.slideshare.net/TCUK_Conference/tcuk-2012-leah-guren-golden-rules-redux-14713539</a:t>
            </a:r>
            <a:endParaRPr lang="en-US" dirty="0" smtClean="0"/>
          </a:p>
          <a:p>
            <a:endParaRPr lang="en-US" dirty="0"/>
          </a:p>
        </p:txBody>
      </p:sp>
    </p:spTree>
    <p:extLst>
      <p:ext uri="{BB962C8B-B14F-4D97-AF65-F5344CB8AC3E}">
        <p14:creationId xmlns:p14="http://schemas.microsoft.com/office/powerpoint/2010/main" val="33150468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Mapping Overview</a:t>
            </a:r>
            <a:endParaRPr lang="en-US" dirty="0"/>
          </a:p>
        </p:txBody>
      </p:sp>
      <p:sp>
        <p:nvSpPr>
          <p:cNvPr id="3" name="Content Placeholder 2"/>
          <p:cNvSpPr>
            <a:spLocks noGrp="1"/>
          </p:cNvSpPr>
          <p:nvPr>
            <p:ph idx="1"/>
          </p:nvPr>
        </p:nvSpPr>
        <p:spPr/>
        <p:txBody>
          <a:bodyPr>
            <a:normAutofit/>
          </a:bodyPr>
          <a:lstStyle/>
          <a:p>
            <a:r>
              <a:rPr lang="en-US" dirty="0" smtClean="0"/>
              <a:t>Information Mapping is a methodology for analyzing, organizing, and presenting information.</a:t>
            </a:r>
          </a:p>
          <a:p>
            <a:r>
              <a:rPr lang="en-US" dirty="0" smtClean="0"/>
              <a:t>Based on six information types: Procedure, Process, Principle, Concept, Structure, and Fact.</a:t>
            </a:r>
          </a:p>
          <a:p>
            <a:r>
              <a:rPr lang="en-US" dirty="0" smtClean="0"/>
              <a:t>Includes six principles for organizing information so that it is easy to access, understand, and remember: Chunking, Relevance, Labeling, Consistency, Accessible detail, and Integrated graphics.</a:t>
            </a:r>
          </a:p>
          <a:p>
            <a:r>
              <a:rPr lang="en-US" dirty="0"/>
              <a:t>Recommendation: </a:t>
            </a:r>
            <a:r>
              <a:rPr lang="en-US" dirty="0">
                <a:hlinkClick r:id="rId2"/>
              </a:rPr>
              <a:t>https://</a:t>
            </a:r>
            <a:r>
              <a:rPr lang="en-US" dirty="0" smtClean="0">
                <a:hlinkClick r:id="rId2"/>
              </a:rPr>
              <a:t>en.wikipedia.org/wiki/Information_mapping</a:t>
            </a:r>
            <a:endParaRPr lang="en-US" dirty="0" smtClean="0"/>
          </a:p>
        </p:txBody>
      </p:sp>
    </p:spTree>
    <p:extLst>
      <p:ext uri="{BB962C8B-B14F-4D97-AF65-F5344CB8AC3E}">
        <p14:creationId xmlns:p14="http://schemas.microsoft.com/office/powerpoint/2010/main" val="6188799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Conclusions/Next Steps</a:t>
            </a:r>
            <a:endParaRPr lang="en-US" dirty="0"/>
          </a:p>
        </p:txBody>
      </p:sp>
      <p:sp>
        <p:nvSpPr>
          <p:cNvPr id="3" name="Content Placeholder 2"/>
          <p:cNvSpPr>
            <a:spLocks noGrp="1"/>
          </p:cNvSpPr>
          <p:nvPr>
            <p:ph idx="1"/>
          </p:nvPr>
        </p:nvSpPr>
        <p:spPr/>
        <p:txBody>
          <a:bodyPr/>
          <a:lstStyle/>
          <a:p>
            <a:r>
              <a:rPr lang="en-US" dirty="0" smtClean="0"/>
              <a:t>Prioritize action items</a:t>
            </a:r>
          </a:p>
          <a:p>
            <a:r>
              <a:rPr lang="en-US" dirty="0" smtClean="0"/>
              <a:t>Add tech segment to team meetings</a:t>
            </a:r>
          </a:p>
          <a:p>
            <a:r>
              <a:rPr lang="en-US" dirty="0" smtClean="0"/>
              <a:t>Define our “line in the sand” (criteria valuation to apply new methods/techniques vs. minimum maintenance)</a:t>
            </a:r>
          </a:p>
        </p:txBody>
      </p:sp>
    </p:spTree>
    <p:extLst>
      <p:ext uri="{BB962C8B-B14F-4D97-AF65-F5344CB8AC3E}">
        <p14:creationId xmlns:p14="http://schemas.microsoft.com/office/powerpoint/2010/main" val="37592370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504</TotalTime>
  <Words>1410</Words>
  <Application>Microsoft Office PowerPoint</Application>
  <PresentationFormat>Widescreen</PresentationFormat>
  <Paragraphs>172</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Century Gothic</vt:lpstr>
      <vt:lpstr>Courier New</vt:lpstr>
      <vt:lpstr>Wingdings</vt:lpstr>
      <vt:lpstr>Wingdings 3</vt:lpstr>
      <vt:lpstr>Ion Boardroom</vt:lpstr>
      <vt:lpstr>Documentation</vt:lpstr>
      <vt:lpstr>AGENDA</vt:lpstr>
      <vt:lpstr>SWOT Analysis</vt:lpstr>
      <vt:lpstr>Voice of the Customer: Survey Review</vt:lpstr>
      <vt:lpstr>Voice of the Customer: Survey Review</vt:lpstr>
      <vt:lpstr>Voice of the Customer: Survey Review</vt:lpstr>
      <vt:lpstr>Voice of the Customer: Survey Review</vt:lpstr>
      <vt:lpstr>Process Mapping</vt:lpstr>
      <vt:lpstr>Wow! The Documentation team is/are…</vt:lpstr>
      <vt:lpstr>Meeting Topics</vt:lpstr>
      <vt:lpstr>Meeting Topics</vt:lpstr>
      <vt:lpstr>Action Items</vt:lpstr>
      <vt:lpstr>Meet SPC E4 Marvin Thompson</vt:lpstr>
      <vt:lpstr>Topic-based Authoring</vt:lpstr>
      <vt:lpstr>SRT Technical Writers Wear Many Hats</vt:lpstr>
      <vt:lpstr>DITA Overview</vt:lpstr>
      <vt:lpstr>Minimalism Overview</vt:lpstr>
      <vt:lpstr>Information Mapping Overview</vt:lpstr>
      <vt:lpstr>Conclusions/Next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Documentation</dc:title>
  <dc:creator>Studevant, Mirhonda</dc:creator>
  <cp:lastModifiedBy>Studevant, Mirhonda</cp:lastModifiedBy>
  <cp:revision>30</cp:revision>
  <dcterms:created xsi:type="dcterms:W3CDTF">2019-01-14T22:27:09Z</dcterms:created>
  <dcterms:modified xsi:type="dcterms:W3CDTF">2019-01-17T19:58:23Z</dcterms:modified>
</cp:coreProperties>
</file>